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3"/>
    <p:sldMasterId id="2147483768" r:id="rId4"/>
  </p:sldMasterIdLst>
  <p:notesMasterIdLst>
    <p:notesMasterId r:id="rId30"/>
  </p:notesMasterIdLst>
  <p:handoutMasterIdLst>
    <p:handoutMasterId r:id="rId31"/>
  </p:handoutMasterIdLst>
  <p:sldIdLst>
    <p:sldId id="258" r:id="rId5"/>
    <p:sldId id="328" r:id="rId6"/>
    <p:sldId id="334" r:id="rId7"/>
    <p:sldId id="261" r:id="rId8"/>
    <p:sldId id="296" r:id="rId9"/>
    <p:sldId id="297" r:id="rId10"/>
    <p:sldId id="300" r:id="rId11"/>
    <p:sldId id="286" r:id="rId12"/>
    <p:sldId id="302" r:id="rId13"/>
    <p:sldId id="329" r:id="rId14"/>
    <p:sldId id="301" r:id="rId15"/>
    <p:sldId id="330" r:id="rId16"/>
    <p:sldId id="318" r:id="rId17"/>
    <p:sldId id="322" r:id="rId18"/>
    <p:sldId id="323" r:id="rId19"/>
    <p:sldId id="320" r:id="rId20"/>
    <p:sldId id="321" r:id="rId21"/>
    <p:sldId id="314" r:id="rId22"/>
    <p:sldId id="326" r:id="rId23"/>
    <p:sldId id="324" r:id="rId24"/>
    <p:sldId id="327" r:id="rId25"/>
    <p:sldId id="333" r:id="rId26"/>
    <p:sldId id="316" r:id="rId27"/>
    <p:sldId id="331" r:id="rId28"/>
    <p:sldId id="332" r:id="rId29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A8F"/>
    <a:srgbClr val="FF9218"/>
    <a:srgbClr val="FFFFFF"/>
    <a:srgbClr val="33B3B3"/>
    <a:srgbClr val="66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>
        <p:scale>
          <a:sx n="59" d="100"/>
          <a:sy n="59" d="100"/>
        </p:scale>
        <p:origin x="-86" y="-1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fld id="{AB585F79-0292-42F6-BEBB-6D85DE5A390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74823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fld id="{C112BE28-AB0A-4612-9D36-EC53E00236F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69322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/>
              <a:pPr>
                <a:defRPr/>
              </a:pPr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7433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maps giving the location of different measuring stations </a:t>
            </a:r>
          </a:p>
          <a:p>
            <a:r>
              <a:rPr lang="en-US" dirty="0" smtClean="0"/>
              <a:t>a map showing specified indicators of the groundwater state and trends in a few months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E2258-9BCA-47E3-8EF7-93D1C3D631D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907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6 piézomètres</a:t>
            </a:r>
            <a:r>
              <a:rPr lang="fr-FR" baseline="0" dirty="0" smtClean="0"/>
              <a:t> sont actuellement intégrés dans le </a:t>
            </a:r>
            <a:r>
              <a:rPr lang="fr-FR" dirty="0" smtClean="0">
                <a:solidFill>
                  <a:srgbClr val="FF0000"/>
                </a:solidFill>
              </a:rPr>
              <a:t>démonstrateur web</a:t>
            </a:r>
            <a:r>
              <a:rPr lang="fr-FR" baseline="0" dirty="0" smtClean="0"/>
              <a:t>, ils sont figurés par les symboles de l’IPS.</a:t>
            </a:r>
          </a:p>
          <a:p>
            <a:r>
              <a:rPr lang="fr-FR" baseline="0" dirty="0" smtClean="0"/>
              <a:t>Les ronds oranges sont les stations </a:t>
            </a:r>
            <a:r>
              <a:rPr lang="fr-FR" baseline="0" dirty="0" err="1" smtClean="0"/>
              <a:t>Météo-France</a:t>
            </a:r>
            <a:r>
              <a:rPr lang="fr-FR" baseline="0" dirty="0" smtClean="0"/>
              <a:t> fournissant des données temps réel gratuites (réseau SYNOP).</a:t>
            </a:r>
          </a:p>
          <a:p>
            <a:r>
              <a:rPr lang="fr-FR" baseline="0" dirty="0" smtClean="0"/>
              <a:t>Les chevrons verts sont les stations hydrométriques du réseau temps réel </a:t>
            </a:r>
            <a:r>
              <a:rPr lang="fr-FR" baseline="0" dirty="0" err="1" smtClean="0"/>
              <a:t>Vigicrues</a:t>
            </a:r>
            <a:r>
              <a:rPr lang="fr-FR" baseline="0" dirty="0" smtClean="0"/>
              <a:t>. En cliquant sur l’un des piézomètres, on affiche son IPS puis son bulletin qui est rafraichi à la date du jour (fiche dynamique).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70770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Partie</a:t>
            </a:r>
            <a:r>
              <a:rPr lang="fr-FR" baseline="0" dirty="0" smtClean="0"/>
              <a:t> haute de la page du bulletin de situation au 17/01/2018 du piézomètre de </a:t>
            </a:r>
            <a:r>
              <a:rPr lang="fr-FR" baseline="0" dirty="0" err="1" smtClean="0"/>
              <a:t>Vailly</a:t>
            </a:r>
            <a:r>
              <a:rPr lang="fr-FR" baseline="0" dirty="0" smtClean="0"/>
              <a:t> (ex région Champagne-Ardenne).</a:t>
            </a:r>
          </a:p>
          <a:p>
            <a:r>
              <a:rPr lang="fr-FR" baseline="0" dirty="0" smtClean="0"/>
              <a:t>Carte de localisation du piézomètre. Graphique avec : débit de la rivière (bleu), pluviométrie (bleu clair), piézométrie d’ADES (vert), et piézométrie temps réel (vert clair).</a:t>
            </a:r>
          </a:p>
          <a:p>
            <a:r>
              <a:rPr lang="fr-FR" baseline="0" dirty="0" smtClean="0"/>
              <a:t>Possibilité d’afficher ou pas les courbes en cliquant sur les symboles au-dessus du graphique. Barre de navigation dans le temps présente sous chaque graphique.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61700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Partie</a:t>
            </a:r>
            <a:r>
              <a:rPr lang="fr-FR" baseline="0" dirty="0" smtClean="0"/>
              <a:t> basse de la page du bulletin de situation au 17/01/2018 du piézomètre de </a:t>
            </a:r>
            <a:r>
              <a:rPr lang="fr-FR" baseline="0" dirty="0" err="1" smtClean="0"/>
              <a:t>Vailly</a:t>
            </a:r>
            <a:r>
              <a:rPr lang="fr-FR" baseline="0" dirty="0" smtClean="0"/>
              <a:t> (ex région Champagne-Ardenne).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Graphique avec : piézométrie d’ADES (vert), piézométrie temps réel (vert clair), prévisions (bleu foncé-bleu clair-vert-orange-rouge-noir), et seuils sécheresse (traits jaune-orange-rouge).</a:t>
            </a: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Graphique en bas à gauche : débit de la rivière. Graphique en bas à droite : pluviométrie. Possibilité de déplacer le curseur sur chaque courbe et d’afficher les valeurs associées.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01209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58186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733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1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01C73D7-958C-499C-B6F3-4FF030D925B8}" type="slidenum">
              <a:rPr lang="fr-FR" altLang="fr-FR" b="0" smtClean="0">
                <a:latin typeface="Times" pitchFamily="18" charset="0"/>
              </a:rPr>
              <a:pPr/>
              <a:t>4</a:t>
            </a:fld>
            <a:endParaRPr lang="fr-FR" altLang="fr-FR" b="0" smtClean="0">
              <a:latin typeface="Times" pitchFamily="18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4127386" y="9430306"/>
            <a:ext cx="3156513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250" tIns="47625" rIns="95250" bIns="47625" anchor="b"/>
          <a:lstStyle>
            <a:lvl1pPr defTabSz="950913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0913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0913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0913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0913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fr-FR" altLang="fr-FR" b="0">
                <a:latin typeface="Times" pitchFamily="18" charset="0"/>
              </a:rPr>
              <a:t>2</a:t>
            </a: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0" y="9430306"/>
            <a:ext cx="3156513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r-FR" altLang="fr-FR"/>
          </a:p>
        </p:txBody>
      </p:sp>
      <p:sp>
        <p:nvSpPr>
          <p:cNvPr id="13317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0" y="865188"/>
            <a:ext cx="4640263" cy="3481387"/>
          </a:xfrm>
          <a:solidFill>
            <a:srgbClr val="FFFFFF"/>
          </a:solidFill>
          <a:ln w="12700" cap="flat"/>
        </p:spPr>
      </p:sp>
      <p:sp>
        <p:nvSpPr>
          <p:cNvPr id="1331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70873" y="4715153"/>
            <a:ext cx="5340581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250" tIns="47625" rIns="95250" bIns="47625"/>
          <a:lstStyle/>
          <a:p>
            <a:pPr marL="0" marR="0" indent="0" algn="l" defTabSz="9509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200" b="0" dirty="0" smtClean="0"/>
              <a:t>Développement d’indicateurs innovants issus de la valorisation scientifique des données du réseau piézométrique national.</a:t>
            </a:r>
          </a:p>
          <a:p>
            <a:pPr marL="0" marR="0" indent="0" algn="l" defTabSz="9509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200" b="0" dirty="0" smtClean="0"/>
              <a:t>Ce projet parle de : suivi de niveau de nappe dans un piézomètre, chronique piézométrique, appareillage avec suivi en temps réel (technologie</a:t>
            </a:r>
            <a:r>
              <a:rPr lang="fr-FR" altLang="fr-FR" sz="1200" b="0" baseline="0" dirty="0" smtClean="0"/>
              <a:t> GPRS), banque nationale ADES, BSH et niveaux statistiques des nappes IPS, modèle global BRGM (Gardénia) permettant une prévision des niveaux de nappe à venir, et d’utilisation de données en format interopérable (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Sensor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 Observation Service (SOS) de l'OGC (Open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Geospatial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Times" pitchFamily="18" charset="0"/>
                <a:ea typeface="+mn-ea"/>
                <a:cs typeface="+mn-cs"/>
              </a:rPr>
              <a:t> Consortium)</a:t>
            </a:r>
            <a:r>
              <a:rPr lang="fr-FR" altLang="fr-FR" sz="1200" b="0" baseline="0" dirty="0" smtClean="0"/>
              <a:t>).</a:t>
            </a:r>
            <a:endParaRPr lang="fr-FR" altLang="fr-FR" sz="1200" b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SPC=Service de Prévision des Crues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Les</a:t>
            </a:r>
            <a:r>
              <a:rPr lang="fr-FR" baseline="0" dirty="0" smtClean="0"/>
              <a:t> photos sont à adapter selon la région concernée. La carte PROPLUVIA est accessible à cette adresse : http://propluvia.developpement-durable.gouv.fr/propluvia/faces/index.jsp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Dans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un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contexte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changement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climatique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la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disponibilité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des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données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piézométriques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en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quasi temps-reel et des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données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prévision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sont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des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informations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essentielles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pour les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décideurs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5898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La carte de</a:t>
            </a:r>
            <a:r>
              <a:rPr lang="fr-FR" baseline="0" dirty="0" smtClean="0"/>
              <a:t> France montre en vert les 1450 piézomètres suivis par le BRGM (réseau ADES « 0000000073 - RNESOUPMOBRGM - Réseau national de suivi quantitatif des eaux souterraines sous MO BRGM »).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589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FR" dirty="0" smtClean="0"/>
              <a:t>Reprise des modèles globaux (</a:t>
            </a:r>
            <a:r>
              <a:rPr lang="fr-FR" dirty="0" err="1" smtClean="0"/>
              <a:t>pluie+ETP-niveau</a:t>
            </a:r>
            <a:r>
              <a:rPr lang="fr-FR" dirty="0" smtClean="0"/>
              <a:t> </a:t>
            </a:r>
            <a:r>
              <a:rPr lang="fr-FR" dirty="0" err="1" smtClean="0"/>
              <a:t>piézo</a:t>
            </a:r>
            <a:r>
              <a:rPr lang="fr-FR" dirty="0" smtClean="0"/>
              <a:t>-débit rivière) et actualisation + Equipement des piézomètres avec technologie GPRS</a:t>
            </a:r>
          </a:p>
          <a:p>
            <a:pPr lvl="1"/>
            <a:r>
              <a:rPr lang="fr-FR" dirty="0" smtClean="0"/>
              <a:t>Critères de sélection des 6 piézomètres :</a:t>
            </a:r>
          </a:p>
          <a:p>
            <a:pPr lvl="2"/>
            <a:r>
              <a:rPr lang="fr-FR" dirty="0" smtClean="0"/>
              <a:t>qualité de calage des modèles,</a:t>
            </a:r>
          </a:p>
          <a:p>
            <a:pPr lvl="2"/>
            <a:r>
              <a:rPr lang="fr-FR" dirty="0" smtClean="0"/>
              <a:t>existence de prévisions,</a:t>
            </a:r>
          </a:p>
          <a:p>
            <a:pPr lvl="2"/>
            <a:r>
              <a:rPr lang="fr-FR" dirty="0" smtClean="0"/>
              <a:t>piézomètres indicateurs ponctuels BSH et/ou sécheresse,</a:t>
            </a:r>
          </a:p>
          <a:p>
            <a:pPr lvl="2"/>
            <a:r>
              <a:rPr lang="fr-FR" dirty="0" smtClean="0"/>
              <a:t>année début mesure,</a:t>
            </a:r>
          </a:p>
          <a:p>
            <a:pPr lvl="2"/>
            <a:r>
              <a:rPr lang="fr-FR" dirty="0" smtClean="0"/>
              <a:t>représentativité MESO,</a:t>
            </a:r>
          </a:p>
          <a:p>
            <a:pPr lvl="2"/>
            <a:r>
              <a:rPr lang="fr-FR" dirty="0" smtClean="0"/>
              <a:t>enjeux locaux,</a:t>
            </a:r>
          </a:p>
          <a:p>
            <a:pPr lvl="2"/>
            <a:r>
              <a:rPr lang="fr-FR" dirty="0" smtClean="0"/>
              <a:t>contexte hydrogéologique,</a:t>
            </a:r>
          </a:p>
          <a:p>
            <a:pPr lvl="2"/>
            <a:r>
              <a:rPr lang="fr-FR" dirty="0" smtClean="0"/>
              <a:t>mode de télétransmission,</a:t>
            </a:r>
          </a:p>
          <a:p>
            <a:pPr lvl="2"/>
            <a:r>
              <a:rPr lang="fr-FR" dirty="0" smtClean="0"/>
              <a:t>pas de temps des modèles,</a:t>
            </a:r>
          </a:p>
          <a:p>
            <a:pPr lvl="2"/>
            <a:r>
              <a:rPr lang="fr-FR" dirty="0" smtClean="0"/>
              <a:t>prélèvements,</a:t>
            </a:r>
          </a:p>
          <a:p>
            <a:pPr lvl="2"/>
            <a:r>
              <a:rPr lang="fr-FR" dirty="0" smtClean="0"/>
              <a:t>sécheresse, crue, changement climatique…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5898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Exemple d’un piézomètre indicateur sécheresse en ex région Picardie.</a:t>
            </a:r>
          </a:p>
          <a:p>
            <a:r>
              <a:rPr lang="fr-FR" dirty="0" smtClean="0"/>
              <a:t>Courbes : niveau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piézo</a:t>
            </a:r>
            <a:r>
              <a:rPr lang="fr-FR" baseline="0" dirty="0" smtClean="0"/>
              <a:t> observé (vert), </a:t>
            </a:r>
            <a:r>
              <a:rPr lang="fr-FR" dirty="0" smtClean="0"/>
              <a:t>niveau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piézo</a:t>
            </a:r>
            <a:r>
              <a:rPr lang="fr-FR" baseline="0" dirty="0" smtClean="0"/>
              <a:t> modélisé (rouge foncé), prévisions (du bleu foncé au rose), </a:t>
            </a:r>
            <a:r>
              <a:rPr lang="fr-FR" dirty="0" smtClean="0"/>
              <a:t>niveau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piézo</a:t>
            </a:r>
            <a:r>
              <a:rPr lang="fr-FR" baseline="0" dirty="0" smtClean="0"/>
              <a:t> temps réel (noir pointillés), seuils sécheresse (marches d’escalier pointillés du jaune au violet).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8206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Les données du BSH</a:t>
            </a:r>
            <a:r>
              <a:rPr lang="fr-FR" baseline="0" dirty="0" smtClean="0"/>
              <a:t> à un instant donné, et le souhait d’afficher la même carte avec une prévision des niveaux 2 mois plus tard.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9258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BBFB6-EA16-814E-8BA7-170BD9422392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704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Aperçu global de captures d’écrans du prototype avec bulletin du piézomètre de </a:t>
            </a:r>
            <a:r>
              <a:rPr lang="fr-FR" baseline="0" dirty="0" err="1" smtClean="0"/>
              <a:t>Vailly</a:t>
            </a:r>
            <a:r>
              <a:rPr lang="fr-FR" baseline="0" dirty="0" smtClean="0"/>
              <a:t> (ex région Champagne-Ardenne) datées du 26/04/2017.</a:t>
            </a:r>
          </a:p>
          <a:p>
            <a:r>
              <a:rPr lang="fr-FR" baseline="0" dirty="0" smtClean="0"/>
              <a:t>Détail visible sur les prochaines diapositives avec captures d’écrans du prototype datées de 2018.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12BE28-AB0A-4612-9D36-EC53E00236F2}" type="slidenum">
              <a:rPr lang="fr-FR" altLang="fr-F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fr-FR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4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81000" y="304800"/>
            <a:ext cx="8382000" cy="6248400"/>
          </a:xfrm>
          <a:prstGeom prst="rect">
            <a:avLst/>
          </a:prstGeom>
          <a:noFill/>
          <a:ln w="12700">
            <a:solidFill>
              <a:srgbClr val="3A7A8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5" name="Picture 15" descr="&#10;Frise_ppt.jpg                                                  0001758CInformatique                   B836A67F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12738"/>
            <a:ext cx="41211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BRGM_log_RVB_OK copie.jpg                                      0001758CInformatique                   B836A67F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70563"/>
            <a:ext cx="17891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295400"/>
            <a:ext cx="6781800" cy="3657600"/>
          </a:xfrm>
        </p:spPr>
        <p:txBody>
          <a:bodyPr anchor="ctr"/>
          <a:lstStyle>
            <a:lvl1pPr algn="r">
              <a:defRPr sz="4800"/>
            </a:lvl1pPr>
          </a:lstStyle>
          <a:p>
            <a:pPr lvl="0"/>
            <a:r>
              <a:rPr lang="fr-FR" noProof="0" smtClean="0"/>
              <a:t>Cliquez et modifiez le titre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943600"/>
            <a:ext cx="5638800" cy="609600"/>
          </a:xfrm>
        </p:spPr>
        <p:txBody>
          <a:bodyPr anchor="b"/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553200"/>
            <a:ext cx="3276600" cy="3048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561B15BD-3C0B-413D-B854-743487F5CFBA}" type="datetime2">
              <a:rPr lang="fr-FR"/>
              <a:pPr>
                <a:defRPr/>
              </a:pPr>
              <a:t>jeudi 31 mai 2018</a:t>
            </a:fld>
            <a:endParaRPr lang="fr-FR" sz="1400" b="1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72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38A8A-2BA4-496A-9C97-3AED170EE35B}" type="datetime2">
              <a:rPr lang="fr-FR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Nom du service émetteur</a:t>
            </a:r>
            <a:endParaRPr lang="fr-FR" sz="1400">
              <a:latin typeface="Times" pitchFamily="18" charset="0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 &gt;</a:t>
            </a:r>
            <a:r>
              <a:rPr lang="fr-FR" altLang="fr-FR">
                <a:solidFill>
                  <a:schemeClr val="tx1"/>
                </a:solidFill>
              </a:rPr>
              <a:t> </a:t>
            </a:r>
            <a:fld id="{2277B9CF-865C-4D0A-A41B-DA299642CFB2}" type="slidenum">
              <a:rPr lang="fr-FR" alt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5924550" y="304800"/>
            <a:ext cx="1847850" cy="55626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5391150" cy="55626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3295-5CEA-4A6B-BE9C-C45259EFE98A}" type="datetime2">
              <a:rPr lang="fr-FR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Nom du service émetteur</a:t>
            </a:r>
            <a:endParaRPr lang="fr-FR" sz="1400">
              <a:latin typeface="Times" pitchFamily="18" charset="0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 &gt;</a:t>
            </a:r>
            <a:r>
              <a:rPr lang="fr-FR" altLang="fr-FR">
                <a:solidFill>
                  <a:schemeClr val="tx1"/>
                </a:solidFill>
              </a:rPr>
              <a:t> </a:t>
            </a:r>
            <a:fld id="{43FA2482-F07B-4B6E-B165-3767864AA515}" type="slidenum">
              <a:rPr lang="fr-FR" alt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82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 2 titres et énumé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8290" y="1673157"/>
            <a:ext cx="8254655" cy="4526111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rgbClr val="FA792A"/>
              </a:buClr>
              <a:buSzPct val="15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FA792A"/>
              </a:buClr>
              <a:buSzPct val="75000"/>
              <a:buFont typeface="Courier New" panose="02070309020205020404" pitchFamily="49" charset="0"/>
              <a:buChar char="o"/>
              <a:defRPr sz="1600"/>
            </a:lvl2pPr>
            <a:lvl3pPr marL="1200150" indent="-285750" algn="l">
              <a:buClr>
                <a:srgbClr val="FA792A"/>
              </a:buClr>
              <a:buSzPct val="50000"/>
              <a:buFont typeface="Wingdings" panose="05000000000000000000" pitchFamily="2" charset="2"/>
              <a:buChar char="ü"/>
              <a:defRPr sz="1600"/>
            </a:lvl3pPr>
            <a:lvl4pPr marL="1657350" indent="-285750" algn="l">
              <a:buClr>
                <a:srgbClr val="FA792A"/>
              </a:buClr>
              <a:buSzPct val="50000"/>
              <a:buFont typeface="Wingdings" panose="05000000000000000000" pitchFamily="2" charset="2"/>
              <a:buChar char="§"/>
              <a:defRPr sz="1600"/>
            </a:lvl4pPr>
            <a:lvl5pPr marL="1828800" indent="0" algn="l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418290" y="846878"/>
            <a:ext cx="8244496" cy="4468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smtClean="0"/>
              <a:t>Modifier le style du titre</a:t>
            </a:r>
            <a:endParaRPr lang="fr-FR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775" y="136525"/>
            <a:ext cx="8683625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96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81000" y="304800"/>
            <a:ext cx="8382000" cy="6248400"/>
          </a:xfrm>
          <a:prstGeom prst="rect">
            <a:avLst/>
          </a:prstGeom>
          <a:noFill/>
          <a:ln w="12700">
            <a:solidFill>
              <a:srgbClr val="3A7A8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5" name="Picture 1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12738"/>
            <a:ext cx="41211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70563"/>
            <a:ext cx="17891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828800" y="1295400"/>
            <a:ext cx="6781800" cy="3657600"/>
          </a:xfrm>
        </p:spPr>
        <p:txBody>
          <a:bodyPr anchor="ctr"/>
          <a:lstStyle>
            <a:lvl1pPr algn="r">
              <a:defRPr sz="4800"/>
            </a:lvl1pPr>
          </a:lstStyle>
          <a:p>
            <a:pPr lvl="0"/>
            <a:r>
              <a:rPr lang="fr-FR" noProof="0" smtClean="0"/>
              <a:t>Cliquez et modifiez le titre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quarter" idx="2"/>
          </p:nvPr>
        </p:nvSpPr>
        <p:spPr>
          <a:xfrm>
            <a:off x="381000" y="6553200"/>
            <a:ext cx="3276600" cy="304800"/>
          </a:xfrm>
        </p:spPr>
        <p:txBody>
          <a:bodyPr/>
          <a:lstStyle>
            <a:lvl1pPr>
              <a:defRPr sz="1200"/>
            </a:lvl1pPr>
          </a:lstStyle>
          <a:p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b="1" dirty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1000" y="5943600"/>
            <a:ext cx="5638800" cy="609600"/>
          </a:xfrm>
        </p:spPr>
        <p:txBody>
          <a:bodyPr anchor="b"/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r-FR" sz="1400" b="0" dirty="0" smtClean="0"/>
              <a:t>BRGM Bretagne et Orléans</a:t>
            </a:r>
            <a:endParaRPr lang="fr-FR" noProof="0" dirty="0" smtClean="0"/>
          </a:p>
        </p:txBody>
      </p:sp>
    </p:spTree>
    <p:extLst>
      <p:ext uri="{BB962C8B-B14F-4D97-AF65-F5344CB8AC3E}">
        <p14:creationId xmlns:p14="http://schemas.microsoft.com/office/powerpoint/2010/main" val="746525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&gt;</a:t>
            </a:r>
            <a:r>
              <a:rPr lang="fr-FR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50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&gt;</a:t>
            </a:r>
            <a:r>
              <a:rPr lang="fr-FR">
                <a:solidFill>
                  <a:srgbClr val="000000"/>
                </a:solidFill>
              </a:rPr>
              <a:t> </a:t>
            </a:r>
            <a:fld id="{5AE5B184-1212-4E8A-A9E1-3D1F1D3ACA75}" type="slidenum">
              <a:rPr lang="fr-FR" b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0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4000" y="1371600"/>
            <a:ext cx="3048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24400" y="1371600"/>
            <a:ext cx="3048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&gt;</a:t>
            </a:r>
            <a:r>
              <a:rPr lang="fr-FR">
                <a:solidFill>
                  <a:srgbClr val="000000"/>
                </a:solidFill>
              </a:rPr>
              <a:t> </a:t>
            </a:r>
            <a:fld id="{9425E6FB-4644-4358-BB76-72E823BCB343}" type="slidenum">
              <a:rPr lang="fr-FR" b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68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&gt;</a:t>
            </a:r>
            <a:r>
              <a:rPr lang="fr-FR">
                <a:solidFill>
                  <a:srgbClr val="000000"/>
                </a:solidFill>
              </a:rPr>
              <a:t> </a:t>
            </a:r>
            <a:fld id="{AB106F7F-B74B-4C8C-9892-355B3A761167}" type="slidenum">
              <a:rPr lang="fr-FR" b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36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&gt;</a:t>
            </a:r>
            <a:r>
              <a:rPr lang="fr-FR">
                <a:solidFill>
                  <a:srgbClr val="000000"/>
                </a:solidFill>
              </a:rPr>
              <a:t> </a:t>
            </a:r>
            <a:fld id="{9CF57E6C-6E34-4418-BB1F-AC8C2DA9EFCF}" type="slidenum">
              <a:rPr lang="fr-FR" b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41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&gt;</a:t>
            </a:r>
            <a:r>
              <a:rPr lang="fr-FR">
                <a:solidFill>
                  <a:srgbClr val="000000"/>
                </a:solidFill>
              </a:rPr>
              <a:t> </a:t>
            </a:r>
            <a:fld id="{0038CD0F-42BD-4828-82C1-1B3ADB94C362}" type="slidenum">
              <a:rPr lang="fr-FR" b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25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C164C-7FAA-49A9-A2B0-E4E1F7321EE9}" type="datetime2">
              <a:rPr lang="fr-FR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Nom du service émetteur</a:t>
            </a:r>
            <a:endParaRPr lang="fr-FR" sz="1400">
              <a:latin typeface="Times" pitchFamily="18" charset="0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 &gt;</a:t>
            </a:r>
            <a:r>
              <a:rPr lang="fr-FR" altLang="fr-FR">
                <a:solidFill>
                  <a:schemeClr val="tx1"/>
                </a:solidFill>
              </a:rPr>
              <a:t> </a:t>
            </a:r>
            <a:fld id="{DB3AE96F-CB76-4254-A795-648F9E86E365}" type="slidenum">
              <a:rPr lang="fr-FR" alt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34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&gt;</a:t>
            </a:r>
            <a:r>
              <a:rPr lang="fr-FR">
                <a:solidFill>
                  <a:srgbClr val="000000"/>
                </a:solidFill>
              </a:rPr>
              <a:t> </a:t>
            </a:r>
            <a:fld id="{A0C25859-CAAC-402B-A24C-E2C14AF5391D}" type="slidenum">
              <a:rPr lang="fr-FR" b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93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&gt;</a:t>
            </a:r>
            <a:r>
              <a:rPr lang="fr-FR">
                <a:solidFill>
                  <a:srgbClr val="000000"/>
                </a:solidFill>
              </a:rPr>
              <a:t> </a:t>
            </a:r>
            <a:fld id="{40376BBA-CDDF-4D21-B999-BC88119AABFA}" type="slidenum">
              <a:rPr lang="fr-FR" b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40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&gt;</a:t>
            </a:r>
            <a:r>
              <a:rPr lang="fr-FR">
                <a:solidFill>
                  <a:srgbClr val="000000"/>
                </a:solidFill>
              </a:rPr>
              <a:t> </a:t>
            </a:r>
            <a:fld id="{2042B862-E10A-4FA2-91B3-E2E2B95B0A50}" type="slidenum">
              <a:rPr lang="fr-FR" b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88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96050" y="304800"/>
            <a:ext cx="2038350" cy="55626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5962650" cy="55626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&gt;</a:t>
            </a:r>
            <a:r>
              <a:rPr lang="fr-FR">
                <a:solidFill>
                  <a:srgbClr val="000000"/>
                </a:solidFill>
              </a:rPr>
              <a:t> </a:t>
            </a:r>
            <a:fld id="{21C5EDC3-0461-41F1-969B-D52A2DA25BDA}" type="slidenum">
              <a:rPr lang="fr-FR" b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2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18EAC-386B-4AC7-B288-DD4B922AC9D0}" type="datetime2">
              <a:rPr lang="fr-FR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Nom du service émetteur</a:t>
            </a:r>
            <a:endParaRPr lang="fr-FR" sz="1400">
              <a:latin typeface="Times" pitchFamily="18" charset="0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 &gt;</a:t>
            </a:r>
            <a:r>
              <a:rPr lang="fr-FR" altLang="fr-FR">
                <a:solidFill>
                  <a:schemeClr val="tx1"/>
                </a:solidFill>
              </a:rPr>
              <a:t> </a:t>
            </a:r>
            <a:fld id="{737865EE-5B96-43AB-92A7-9EFECAE3BECD}" type="slidenum">
              <a:rPr lang="fr-FR" alt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8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06513" y="1371600"/>
            <a:ext cx="315595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4863" y="1371600"/>
            <a:ext cx="3157537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01EAD-A709-4145-9B9D-FD22A651B322}" type="datetime2">
              <a:rPr lang="fr-FR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Nom du service émetteur</a:t>
            </a:r>
            <a:endParaRPr lang="fr-FR" sz="1400">
              <a:latin typeface="Times" pitchFamily="18" charset="0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 &gt;</a:t>
            </a:r>
            <a:r>
              <a:rPr lang="fr-FR" altLang="fr-FR">
                <a:solidFill>
                  <a:schemeClr val="tx1"/>
                </a:solidFill>
              </a:rPr>
              <a:t> </a:t>
            </a:r>
            <a:fld id="{E2A9B92E-DA75-4BF0-B42D-DF1367326ACF}" type="slidenum">
              <a:rPr lang="fr-FR" alt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3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7BFFD-A8C4-42D9-A4C8-89F031C34A08}" type="datetime2">
              <a:rPr lang="fr-FR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Nom du service émetteur</a:t>
            </a:r>
            <a:endParaRPr lang="fr-FR" sz="1400">
              <a:latin typeface="Times" pitchFamily="18" charset="0"/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 &gt;</a:t>
            </a:r>
            <a:r>
              <a:rPr lang="fr-FR" altLang="fr-FR">
                <a:solidFill>
                  <a:schemeClr val="tx1"/>
                </a:solidFill>
              </a:rPr>
              <a:t> </a:t>
            </a:r>
            <a:fld id="{06E2D9DE-6187-4B75-86F2-E2D23C778687}" type="slidenum">
              <a:rPr lang="fr-FR" alt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CB8E9-41BB-428E-B6DB-E5CC7C67ABB5}" type="datetime2">
              <a:rPr lang="fr-FR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Nom du service émetteur</a:t>
            </a:r>
            <a:endParaRPr lang="fr-FR" sz="1400">
              <a:latin typeface="Times" pitchFamily="18" charset="0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 &gt;</a:t>
            </a:r>
            <a:r>
              <a:rPr lang="fr-FR" altLang="fr-FR">
                <a:solidFill>
                  <a:schemeClr val="tx1"/>
                </a:solidFill>
              </a:rPr>
              <a:t> </a:t>
            </a:r>
            <a:fld id="{CCAD35D0-C4E6-4E22-8049-680CB34C2732}" type="slidenum">
              <a:rPr lang="fr-FR" alt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0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73618-1AFB-417B-801B-BD4A852791C7}" type="datetime2">
              <a:rPr lang="fr-FR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Nom du service émetteur</a:t>
            </a:r>
            <a:endParaRPr lang="fr-FR" sz="1400">
              <a:latin typeface="Times" pitchFamily="18" charset="0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 &gt;</a:t>
            </a:r>
            <a:r>
              <a:rPr lang="fr-FR" altLang="fr-FR">
                <a:solidFill>
                  <a:schemeClr val="tx1"/>
                </a:solidFill>
              </a:rPr>
              <a:t> </a:t>
            </a:r>
            <a:fld id="{D6DA4C87-12C8-4966-8B84-544D272F0E47}" type="slidenum">
              <a:rPr lang="fr-FR" alt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97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CF158-4C05-45DB-938D-DE234A0ACB7F}" type="datetime2">
              <a:rPr lang="fr-FR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Nom du service émetteur</a:t>
            </a:r>
            <a:endParaRPr lang="fr-FR" sz="1400">
              <a:latin typeface="Times" pitchFamily="18" charset="0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 &gt;</a:t>
            </a:r>
            <a:r>
              <a:rPr lang="fr-FR" altLang="fr-FR">
                <a:solidFill>
                  <a:schemeClr val="tx1"/>
                </a:solidFill>
              </a:rPr>
              <a:t> </a:t>
            </a:r>
            <a:fld id="{6ABD2999-1D46-4707-BC71-828BC7C19FB7}" type="slidenum">
              <a:rPr lang="fr-FR" alt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0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89AEC-98FD-4C67-8CF4-C2F581E2354F}" type="datetime2">
              <a:rPr lang="fr-FR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Nom du service émetteur</a:t>
            </a:r>
            <a:endParaRPr lang="fr-FR" sz="1400">
              <a:latin typeface="Times" pitchFamily="18" charset="0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 &gt;</a:t>
            </a:r>
            <a:r>
              <a:rPr lang="fr-FR" altLang="fr-FR">
                <a:solidFill>
                  <a:schemeClr val="tx1"/>
                </a:solidFill>
              </a:rPr>
              <a:t> </a:t>
            </a:r>
            <a:fld id="{F1DAFFB1-ED44-439D-8F23-EF289A8BCA6E}" type="slidenum">
              <a:rPr lang="fr-FR" alt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7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579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6513" y="1371600"/>
            <a:ext cx="646588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Text Box 12"/>
          <p:cNvSpPr txBox="1">
            <a:spLocks noChangeArrowheads="1"/>
          </p:cNvSpPr>
          <p:nvPr/>
        </p:nvSpPr>
        <p:spPr bwMode="auto">
          <a:xfrm>
            <a:off x="7162800" y="6248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fr-FR" sz="2400" b="0" smtClean="0">
              <a:latin typeface="Times" pitchFamily="18" charset="0"/>
            </a:endParaRPr>
          </a:p>
        </p:txBody>
      </p:sp>
      <p:sp>
        <p:nvSpPr>
          <p:cNvPr id="1029" name="Rectangle 16"/>
          <p:cNvSpPr>
            <a:spLocks noChangeArrowheads="1"/>
          </p:cNvSpPr>
          <p:nvPr/>
        </p:nvSpPr>
        <p:spPr bwMode="auto">
          <a:xfrm>
            <a:off x="381000" y="304800"/>
            <a:ext cx="8382000" cy="6248400"/>
          </a:xfrm>
          <a:prstGeom prst="rect">
            <a:avLst/>
          </a:prstGeom>
          <a:noFill/>
          <a:ln w="12700">
            <a:solidFill>
              <a:srgbClr val="3A7A8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pitchFamily="34" charset="0"/>
              </a:defRPr>
            </a:lvl1pPr>
          </a:lstStyle>
          <a:p>
            <a:pPr>
              <a:defRPr/>
            </a:pPr>
            <a:fld id="{C8C08499-A3AC-44D5-9F53-4624A88EF5F8}" type="datetime2">
              <a:rPr lang="fr-FR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2484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Nom du service émetteur</a:t>
            </a:r>
            <a:endParaRPr lang="fr-FR" sz="1400">
              <a:latin typeface="Times" pitchFamily="18" charset="0"/>
            </a:endParaRPr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A7A8F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 &gt;</a:t>
            </a:r>
            <a:r>
              <a:rPr lang="fr-FR" altLang="fr-FR">
                <a:solidFill>
                  <a:schemeClr val="tx1"/>
                </a:solidFill>
              </a:rPr>
              <a:t> </a:t>
            </a:r>
            <a:fld id="{A05FBF23-BADC-4280-8C9B-4B2830F21A82}" type="slidenum">
              <a:rPr lang="fr-FR" alt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chemeClr val="tx1"/>
              </a:solidFill>
            </a:endParaRPr>
          </a:p>
        </p:txBody>
      </p:sp>
      <p:pic>
        <p:nvPicPr>
          <p:cNvPr id="1033" name="Picture 97" descr="D:\Dce Alain\logo janvier 2003\logos 2003 validés alain\version fevrier 2003\pcx\BRGM\BRGM couleur.pcx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5591175"/>
            <a:ext cx="2057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80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A7A8F"/>
        </a:buClr>
        <a:buSzPct val="150000"/>
        <a:buChar char="&gt;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A7A8F"/>
        </a:buClr>
        <a:buSzPct val="15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A7A8F"/>
        </a:buClr>
        <a:buSzPct val="150000"/>
        <a:buChar char="–"/>
        <a:defRPr sz="16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371600"/>
            <a:ext cx="6248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Text Box 12"/>
          <p:cNvSpPr txBox="1">
            <a:spLocks noChangeArrowheads="1"/>
          </p:cNvSpPr>
          <p:nvPr/>
        </p:nvSpPr>
        <p:spPr bwMode="auto">
          <a:xfrm>
            <a:off x="7131050" y="6248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fr-FR" b="0" smtClean="0">
              <a:solidFill>
                <a:srgbClr val="000000"/>
              </a:solidFill>
            </a:endParaRPr>
          </a:p>
        </p:txBody>
      </p:sp>
      <p:sp>
        <p:nvSpPr>
          <p:cNvPr id="1029" name="Rectangle 16"/>
          <p:cNvSpPr>
            <a:spLocks noChangeArrowheads="1"/>
          </p:cNvSpPr>
          <p:nvPr/>
        </p:nvSpPr>
        <p:spPr bwMode="auto">
          <a:xfrm>
            <a:off x="381000" y="304800"/>
            <a:ext cx="8382000" cy="6248400"/>
          </a:xfrm>
          <a:prstGeom prst="rect">
            <a:avLst/>
          </a:prstGeom>
          <a:noFill/>
          <a:ln w="12700">
            <a:solidFill>
              <a:srgbClr val="3A7A8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524625"/>
            <a:ext cx="34718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</a:defRPr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A7A8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 &gt;</a:t>
            </a:r>
            <a:r>
              <a:rPr lang="fr-FR">
                <a:solidFill>
                  <a:srgbClr val="000000"/>
                </a:solidFill>
              </a:rPr>
              <a:t> </a:t>
            </a:r>
            <a:fld id="{D9EB12EE-7545-466C-BC93-B5D41EB05B1F}" type="slidenum">
              <a:rPr lang="fr-FR" b="0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1032" name="Picture 29" descr="BRGM couleu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881688"/>
            <a:ext cx="138271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381000" y="62484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r>
              <a:rPr lang="fr-FR" sz="1000" dirty="0" smtClean="0">
                <a:solidFill>
                  <a:srgbClr val="000000"/>
                </a:solidFill>
              </a:rPr>
              <a:t>DAT/GDO/BRE/REN </a:t>
            </a:r>
            <a:r>
              <a:rPr lang="fr-FR" altLang="fr-FR" sz="1000" dirty="0" smtClean="0"/>
              <a:t>– D3E/EVE – DISN/ISR</a:t>
            </a:r>
          </a:p>
        </p:txBody>
      </p:sp>
    </p:spTree>
    <p:extLst>
      <p:ext uri="{BB962C8B-B14F-4D97-AF65-F5344CB8AC3E}">
        <p14:creationId xmlns:p14="http://schemas.microsoft.com/office/powerpoint/2010/main" val="289477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7A8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7A8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7A8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7A8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7A8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3A7A8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3A7A8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3A7A8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3A7A8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A7A8F"/>
        </a:buClr>
        <a:buSzPct val="150000"/>
        <a:buChar char="&gt;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A7A8F"/>
        </a:buClr>
        <a:buSzPct val="15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A7A8F"/>
        </a:buClr>
        <a:buSzPct val="150000"/>
        <a:buChar char="–"/>
        <a:defRPr sz="16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hyperlink" Target="http://meteeaunappes.brgm-rec.f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s.loigerot@brgm.fr" TargetMode="External"/><Relationship Id="rId3" Type="http://schemas.openxmlformats.org/officeDocument/2006/relationships/image" Target="../media/image58.jpg"/><Relationship Id="rId7" Type="http://schemas.openxmlformats.org/officeDocument/2006/relationships/hyperlink" Target="mailto:j.nicolas@brgm.f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y.vigier@brgm.fr" TargetMode="External"/><Relationship Id="rId5" Type="http://schemas.openxmlformats.org/officeDocument/2006/relationships/hyperlink" Target="mailto:h.bessiere@brgm.fr" TargetMode="External"/><Relationship Id="rId4" Type="http://schemas.openxmlformats.org/officeDocument/2006/relationships/hyperlink" Target="mailto:b.mougin@brgm.fr" TargetMode="External"/><Relationship Id="rId9" Type="http://schemas.openxmlformats.org/officeDocument/2006/relationships/hyperlink" Target="mailto:s.grellet@brgm.fr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692696"/>
            <a:ext cx="1877446" cy="17692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74" name="Rectangle 1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0" dirty="0" smtClean="0"/>
              <a:t>Mardi 29 mai 2018</a:t>
            </a:r>
            <a:endParaRPr lang="fr-FR" altLang="fr-FR" sz="1400" dirty="0" smtClean="0">
              <a:latin typeface="Times" pitchFamily="18" charset="0"/>
            </a:endParaRP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528" y="908720"/>
            <a:ext cx="8287072" cy="4896544"/>
          </a:xfrm>
        </p:spPr>
        <p:txBody>
          <a:bodyPr/>
          <a:lstStyle/>
          <a:p>
            <a:pPr eaLnBrk="1" hangingPunct="1"/>
            <a:r>
              <a:rPr lang="fr-FR" altLang="fr-FR" sz="3600" dirty="0" smtClean="0">
                <a:solidFill>
                  <a:srgbClr val="3A7A8F"/>
                </a:solidFill>
              </a:rPr>
              <a:t>Projet de développement</a:t>
            </a:r>
            <a:br>
              <a:rPr lang="fr-FR" altLang="fr-FR" sz="3600" dirty="0" smtClean="0">
                <a:solidFill>
                  <a:srgbClr val="3A7A8F"/>
                </a:solidFill>
              </a:rPr>
            </a:br>
            <a:r>
              <a:rPr lang="fr-FR" altLang="fr-FR" sz="3600" dirty="0" err="1" smtClean="0">
                <a:solidFill>
                  <a:srgbClr val="3A7A8F"/>
                </a:solidFill>
              </a:rPr>
              <a:t>MétéEAU</a:t>
            </a:r>
            <a:r>
              <a:rPr lang="fr-FR" altLang="fr-FR" sz="3600" dirty="0" smtClean="0">
                <a:solidFill>
                  <a:srgbClr val="3A7A8F"/>
                </a:solidFill>
              </a:rPr>
              <a:t> des nappes</a:t>
            </a:r>
            <a:br>
              <a:rPr lang="fr-FR" altLang="fr-FR" sz="3600" dirty="0" smtClean="0">
                <a:solidFill>
                  <a:srgbClr val="3A7A8F"/>
                </a:solidFill>
              </a:rPr>
            </a:br>
            <a:r>
              <a:rPr lang="fr-FR" altLang="fr-FR" sz="1400" dirty="0" smtClean="0">
                <a:solidFill>
                  <a:srgbClr val="3A7A8F"/>
                </a:solidFill>
              </a:rPr>
              <a:t/>
            </a:r>
            <a:br>
              <a:rPr lang="fr-FR" altLang="fr-FR" sz="1400" dirty="0" smtClean="0">
                <a:solidFill>
                  <a:srgbClr val="3A7A8F"/>
                </a:solidFill>
              </a:rPr>
            </a:br>
            <a:r>
              <a:rPr lang="fr-FR" altLang="fr-FR" sz="1400" dirty="0">
                <a:solidFill>
                  <a:srgbClr val="3A7A8F"/>
                </a:solidFill>
              </a:rPr>
              <a:t/>
            </a:r>
            <a:br>
              <a:rPr lang="fr-FR" altLang="fr-FR" sz="1400" dirty="0">
                <a:solidFill>
                  <a:srgbClr val="3A7A8F"/>
                </a:solidFill>
              </a:rPr>
            </a:br>
            <a:r>
              <a:rPr lang="fr-FR" altLang="fr-FR" sz="3600" dirty="0">
                <a:solidFill>
                  <a:srgbClr val="3A7A8F"/>
                </a:solidFill>
              </a:rPr>
              <a:t>Avancement du projet</a:t>
            </a:r>
            <a:r>
              <a:rPr lang="fr-FR" altLang="fr-FR" sz="3600" dirty="0" smtClean="0"/>
              <a:t/>
            </a:r>
            <a:br>
              <a:rPr lang="fr-FR" altLang="fr-FR" sz="3600" dirty="0" smtClean="0"/>
            </a:br>
            <a:r>
              <a:rPr lang="fr-FR" altLang="fr-FR" sz="1400" dirty="0" smtClean="0"/>
              <a:t/>
            </a:r>
            <a:br>
              <a:rPr lang="fr-FR" altLang="fr-FR" sz="1400" dirty="0" smtClean="0"/>
            </a:br>
            <a:r>
              <a:rPr lang="fr-FR" altLang="fr-FR" sz="1400" dirty="0"/>
              <a:t/>
            </a:r>
            <a:br>
              <a:rPr lang="fr-FR" altLang="fr-FR" sz="1400" dirty="0"/>
            </a:br>
            <a:r>
              <a:rPr lang="fr-FR" altLang="fr-FR" sz="1400" dirty="0" smtClean="0"/>
              <a:t/>
            </a:r>
            <a:br>
              <a:rPr lang="fr-FR" altLang="fr-FR" sz="1400" dirty="0" smtClean="0"/>
            </a:br>
            <a:r>
              <a:rPr lang="nl-NL" sz="2400" b="1" dirty="0">
                <a:solidFill>
                  <a:srgbClr val="000000"/>
                </a:solidFill>
              </a:rPr>
              <a:t>B</a:t>
            </a:r>
            <a:r>
              <a:rPr lang="nl-NL" sz="2400" b="1" dirty="0" smtClean="0">
                <a:solidFill>
                  <a:srgbClr val="000000"/>
                </a:solidFill>
              </a:rPr>
              <a:t>. Mougin, </a:t>
            </a:r>
            <a:r>
              <a:rPr lang="nl-NL" sz="2400" b="1" dirty="0">
                <a:solidFill>
                  <a:srgbClr val="000000"/>
                </a:solidFill>
              </a:rPr>
              <a:t>J</a:t>
            </a:r>
            <a:r>
              <a:rPr lang="nl-NL" sz="2400" b="1" dirty="0" smtClean="0">
                <a:solidFill>
                  <a:srgbClr val="000000"/>
                </a:solidFill>
              </a:rPr>
              <a:t>. Nicolas,</a:t>
            </a:r>
            <a:br>
              <a:rPr lang="nl-NL" sz="2400" b="1" dirty="0" smtClean="0">
                <a:solidFill>
                  <a:srgbClr val="000000"/>
                </a:solidFill>
              </a:rPr>
            </a:br>
            <a:r>
              <a:rPr lang="nl-NL" sz="2400" b="1" dirty="0" smtClean="0">
                <a:solidFill>
                  <a:srgbClr val="000000"/>
                </a:solidFill>
              </a:rPr>
              <a:t>H. </a:t>
            </a:r>
            <a:r>
              <a:rPr lang="nl-NL" sz="2400" b="1" dirty="0" err="1" smtClean="0">
                <a:solidFill>
                  <a:srgbClr val="000000"/>
                </a:solidFill>
              </a:rPr>
              <a:t>Bessière</a:t>
            </a:r>
            <a:r>
              <a:rPr lang="nl-NL" sz="2400" b="1" dirty="0" smtClean="0">
                <a:solidFill>
                  <a:srgbClr val="000000"/>
                </a:solidFill>
              </a:rPr>
              <a:t>, </a:t>
            </a:r>
            <a:r>
              <a:rPr lang="nl-NL" sz="2400" b="1" dirty="0">
                <a:solidFill>
                  <a:srgbClr val="000000"/>
                </a:solidFill>
              </a:rPr>
              <a:t>S</a:t>
            </a:r>
            <a:r>
              <a:rPr lang="nl-NL" sz="2400" b="1" dirty="0" smtClean="0">
                <a:solidFill>
                  <a:srgbClr val="000000"/>
                </a:solidFill>
              </a:rPr>
              <a:t>. Loigerot, Y. Vigier</a:t>
            </a:r>
            <a:r>
              <a:rPr lang="fr-FR" altLang="fr-FR" sz="2400" dirty="0"/>
              <a:t/>
            </a:r>
            <a:br>
              <a:rPr lang="fr-FR" altLang="fr-FR" sz="2400" dirty="0"/>
            </a:br>
            <a:r>
              <a:rPr lang="fr-FR" altLang="fr-FR" sz="1400" dirty="0"/>
              <a:t/>
            </a:r>
            <a:br>
              <a:rPr lang="fr-FR" altLang="fr-FR" sz="1400" dirty="0"/>
            </a:br>
            <a:r>
              <a:rPr lang="fr-FR" altLang="fr-FR" sz="2800" dirty="0" smtClean="0">
                <a:solidFill>
                  <a:srgbClr val="3A7A8F"/>
                </a:solidFill>
              </a:rPr>
              <a:t>Réunion </a:t>
            </a:r>
            <a:r>
              <a:rPr lang="fr-FR" altLang="fr-FR" sz="2800" dirty="0" err="1" smtClean="0">
                <a:solidFill>
                  <a:srgbClr val="3A7A8F"/>
                </a:solidFill>
              </a:rPr>
              <a:t>Aqui</a:t>
            </a:r>
            <a:r>
              <a:rPr lang="fr-FR" altLang="fr-FR" sz="2800" dirty="0" smtClean="0">
                <a:solidFill>
                  <a:srgbClr val="3A7A8F"/>
                </a:solidFill>
              </a:rPr>
              <a:t>-Fr</a:t>
            </a: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 smtClean="0"/>
              <a:t>DAT/GDO/BRE/REN – D3E/EVE – DISN/ISR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295">
            <a:off x="711363" y="2996952"/>
            <a:ext cx="2058231" cy="274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5339" y="5807651"/>
            <a:ext cx="23727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Piézomètre de </a:t>
            </a:r>
            <a:r>
              <a:rPr lang="fr-FR" sz="1000" dirty="0" err="1" smtClean="0"/>
              <a:t>Vailly</a:t>
            </a:r>
            <a:r>
              <a:rPr lang="fr-FR" sz="1000" dirty="0" smtClean="0"/>
              <a:t> (02982X0028/F)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28017" y="258618"/>
            <a:ext cx="8244927" cy="568233"/>
          </a:xfrm>
        </p:spPr>
        <p:txBody>
          <a:bodyPr/>
          <a:lstStyle/>
          <a:p>
            <a:pPr>
              <a:spcAft>
                <a:spcPts val="450"/>
              </a:spcAft>
            </a:pPr>
            <a:r>
              <a:rPr lang="en-US" dirty="0">
                <a:solidFill>
                  <a:srgbClr val="3A7A8F"/>
                </a:solidFill>
              </a:rPr>
              <a:t>The data workflow of “</a:t>
            </a:r>
            <a:r>
              <a:rPr lang="en-US" dirty="0" err="1">
                <a:solidFill>
                  <a:srgbClr val="3A7A8F"/>
                </a:solidFill>
              </a:rPr>
              <a:t>MétéEau</a:t>
            </a:r>
            <a:r>
              <a:rPr lang="en-US" dirty="0">
                <a:solidFill>
                  <a:srgbClr val="3A7A8F"/>
                </a:solidFill>
              </a:rPr>
              <a:t> des nappes”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23528" y="1576946"/>
            <a:ext cx="30909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9pPr>
          </a:lstStyle>
          <a:p>
            <a:r>
              <a:rPr lang="fr-FR" altLang="fr-FR" sz="1200" b="1" dirty="0">
                <a:solidFill>
                  <a:srgbClr val="000000"/>
                </a:solidFill>
                <a:latin typeface="Arial" charset="0"/>
              </a:rPr>
              <a:t>BRGM : </a:t>
            </a:r>
            <a:r>
              <a:rPr lang="fr-FR" altLang="fr-FR" sz="1200" b="1" dirty="0" err="1" smtClean="0">
                <a:solidFill>
                  <a:srgbClr val="000000"/>
                </a:solidFill>
                <a:latin typeface="Arial" charset="0"/>
              </a:rPr>
              <a:t>groundwater</a:t>
            </a:r>
            <a:r>
              <a:rPr lang="fr-FR" altLang="fr-FR" sz="12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altLang="fr-FR" sz="1200" b="1" dirty="0" err="1" smtClean="0">
                <a:solidFill>
                  <a:srgbClr val="000000"/>
                </a:solidFill>
                <a:latin typeface="Arial" charset="0"/>
              </a:rPr>
              <a:t>level</a:t>
            </a:r>
            <a:endParaRPr lang="fr-FR" altLang="fr-FR" sz="1200" b="1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as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a Sensor Observation Service (SOS) </a:t>
            </a:r>
            <a:endParaRPr lang="fr-FR" altLang="fr-FR" sz="1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721941" y="3204661"/>
            <a:ext cx="10985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9pPr>
          </a:lstStyle>
          <a:p>
            <a:r>
              <a:rPr lang="fr-FR" altLang="fr-FR" sz="1200" b="1" dirty="0" err="1" smtClean="0">
                <a:solidFill>
                  <a:srgbClr val="000000"/>
                </a:solidFill>
                <a:latin typeface="Arial" charset="0"/>
              </a:rPr>
              <a:t>Météo-France</a:t>
            </a:r>
            <a:r>
              <a:rPr lang="fr-FR" altLang="fr-FR" sz="12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altLang="fr-FR" sz="1200" b="1" dirty="0">
                <a:solidFill>
                  <a:srgbClr val="000000"/>
                </a:solidFill>
                <a:latin typeface="Arial" charset="0"/>
              </a:rPr>
              <a:t>: </a:t>
            </a:r>
          </a:p>
          <a:p>
            <a:r>
              <a:rPr lang="fr-FR" altLang="fr-FR" sz="1200" b="1" dirty="0" err="1">
                <a:solidFill>
                  <a:srgbClr val="000000"/>
                </a:solidFill>
                <a:latin typeface="Arial" charset="0"/>
              </a:rPr>
              <a:t>w</a:t>
            </a:r>
            <a:r>
              <a:rPr lang="fr-FR" altLang="fr-FR" sz="1200" b="1" dirty="0" err="1" smtClean="0">
                <a:solidFill>
                  <a:srgbClr val="000000"/>
                </a:solidFill>
                <a:latin typeface="Arial" charset="0"/>
              </a:rPr>
              <a:t>eather</a:t>
            </a:r>
            <a:endParaRPr lang="fr-FR" altLang="fr-FR" sz="1200" b="1" dirty="0">
              <a:solidFill>
                <a:srgbClr val="000000"/>
              </a:solidFill>
              <a:latin typeface="Arial" charset="0"/>
            </a:endParaRPr>
          </a:p>
          <a:p>
            <a:r>
              <a:rPr lang="fr-FR" altLang="fr-FR" sz="1200" b="1" dirty="0" smtClean="0">
                <a:solidFill>
                  <a:srgbClr val="000000"/>
                </a:solidFill>
                <a:latin typeface="Arial" charset="0"/>
              </a:rPr>
              <a:t>station </a:t>
            </a:r>
            <a:r>
              <a:rPr lang="fr-FR" altLang="fr-FR" sz="1200" b="1" dirty="0">
                <a:solidFill>
                  <a:srgbClr val="000000"/>
                </a:solidFill>
                <a:latin typeface="Arial" charset="0"/>
              </a:rPr>
              <a:t>SOS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744148" y="1524000"/>
            <a:ext cx="2236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9pPr>
          </a:lstStyle>
          <a:p>
            <a:r>
              <a:rPr lang="fr-FR" altLang="fr-FR" sz="1200" b="1" dirty="0">
                <a:solidFill>
                  <a:srgbClr val="000000"/>
                </a:solidFill>
                <a:latin typeface="Arial" charset="0"/>
              </a:rPr>
              <a:t>SCHAPI : </a:t>
            </a:r>
            <a:r>
              <a:rPr lang="fr-FR" altLang="fr-FR" sz="1200" b="1" dirty="0" err="1">
                <a:solidFill>
                  <a:srgbClr val="000000"/>
                </a:solidFill>
                <a:latin typeface="Arial" charset="0"/>
              </a:rPr>
              <a:t>stream</a:t>
            </a:r>
            <a:r>
              <a:rPr lang="fr-FR" altLang="fr-FR" sz="1200" b="1" dirty="0">
                <a:solidFill>
                  <a:srgbClr val="000000"/>
                </a:solidFill>
                <a:latin typeface="Arial" charset="0"/>
              </a:rPr>
              <a:t> gauges</a:t>
            </a:r>
          </a:p>
          <a:p>
            <a:r>
              <a:rPr lang="fr-FR" altLang="fr-FR" sz="1200" b="1" dirty="0">
                <a:solidFill>
                  <a:srgbClr val="000000"/>
                </a:solidFill>
                <a:latin typeface="Arial" charset="0"/>
              </a:rPr>
              <a:t>JSON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44148" y="5335668"/>
            <a:ext cx="18197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threshold values SOS 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528" y="5335669"/>
            <a:ext cx="2696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BRGM : model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forecasts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SOS</a:t>
            </a:r>
            <a:endParaRPr lang="fr-FR" sz="1200" b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9" y="2092471"/>
            <a:ext cx="6811518" cy="31363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ZoneTexte 16"/>
          <p:cNvSpPr txBox="1"/>
          <p:nvPr/>
        </p:nvSpPr>
        <p:spPr>
          <a:xfrm>
            <a:off x="3690435" y="5231794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Mougin et al., 2017</a:t>
            </a:r>
            <a:endParaRPr lang="fr-FR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pied de page 4"/>
          <p:cNvSpPr txBox="1">
            <a:spLocks/>
          </p:cNvSpPr>
          <p:nvPr/>
        </p:nvSpPr>
        <p:spPr>
          <a:xfrm>
            <a:off x="381000" y="6308725"/>
            <a:ext cx="4119563" cy="244475"/>
          </a:xfrm>
          <a:prstGeom prst="rect">
            <a:avLst/>
          </a:prstGeom>
          <a:noFill/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7A8F"/>
              </a:buClr>
              <a:buSzPct val="150000"/>
              <a:buChar char="&gt;"/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7A8F"/>
              </a:buClr>
              <a:buSzPct val="150000"/>
              <a:buFont typeface="Times" pitchFamily="18" charset="0"/>
              <a:buChar char="•"/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7A8F"/>
              </a:buClr>
              <a:buSzPct val="150000"/>
              <a:buChar char="–"/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smtClean="0">
                <a:solidFill>
                  <a:srgbClr val="000000"/>
                </a:solidFill>
              </a:rPr>
              <a:t>DAT/GDO/BRE/REN</a:t>
            </a:r>
            <a:r>
              <a:rPr lang="fr-FR" altLang="fr-FR" sz="1000" smtClean="0"/>
              <a:t>– D3E/EVE – DISN/ISR</a:t>
            </a:r>
            <a:endParaRPr lang="fr-FR" altLang="fr-FR" sz="1000" dirty="0"/>
          </a:p>
        </p:txBody>
      </p:sp>
    </p:spTree>
    <p:extLst>
      <p:ext uri="{BB962C8B-B14F-4D97-AF65-F5344CB8AC3E}">
        <p14:creationId xmlns:p14="http://schemas.microsoft.com/office/powerpoint/2010/main" val="139682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381000" y="260648"/>
            <a:ext cx="8648429" cy="769114"/>
          </a:xfrm>
        </p:spPr>
        <p:txBody>
          <a:bodyPr/>
          <a:lstStyle/>
          <a:p>
            <a:r>
              <a:rPr lang="fr-FR" altLang="fr-FR" dirty="0" smtClean="0"/>
              <a:t>Prototype 2016 </a:t>
            </a:r>
            <a:r>
              <a:rPr lang="fr-FR" altLang="fr-FR" dirty="0" err="1" smtClean="0"/>
              <a:t>màj</a:t>
            </a:r>
            <a:r>
              <a:rPr lang="fr-FR" altLang="fr-FR" dirty="0" smtClean="0"/>
              <a:t> 2017, démonstrateur web 2018</a:t>
            </a:r>
            <a:endParaRPr lang="fr-FR" altLang="fr-FR" sz="2000" dirty="0" smtClean="0"/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836712"/>
            <a:ext cx="2993708" cy="2180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786" y="2032364"/>
            <a:ext cx="710089" cy="39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6858000" y="6553200"/>
            <a:ext cx="1981200" cy="304800"/>
          </a:xfrm>
        </p:spPr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3848" y="730242"/>
            <a:ext cx="5825581" cy="29172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381000" y="6553200"/>
            <a:ext cx="1905000" cy="1524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1000" b="0" dirty="0" smtClean="0"/>
              <a:t>Mardi 29 mai 2018</a:t>
            </a:r>
            <a:endParaRPr lang="fr-FR" altLang="fr-FR" sz="1050" dirty="0">
              <a:latin typeface="Times" panose="02020603050405020304" pitchFamily="18" charset="0"/>
            </a:endParaRPr>
          </a:p>
          <a:p>
            <a:pPr>
              <a:defRPr/>
            </a:pPr>
            <a:endParaRPr lang="fr-FR" sz="1000" b="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616" y="3712376"/>
            <a:ext cx="7409055" cy="310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95536" y="3242765"/>
            <a:ext cx="2654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MétéEAU</a:t>
            </a:r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Nappes </a:t>
            </a:r>
            <a:r>
              <a:rPr lang="fr-FR" sz="1400" b="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fr-FR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0" dirty="0">
                <a:latin typeface="Arial" panose="020B0604020202020204" pitchFamily="34" charset="0"/>
                <a:cs typeface="Arial" panose="020B0604020202020204" pitchFamily="34" charset="0"/>
              </a:rPr>
              <a:t>BRGM</a:t>
            </a:r>
          </a:p>
        </p:txBody>
      </p:sp>
    </p:spTree>
    <p:extLst>
      <p:ext uri="{BB962C8B-B14F-4D97-AF65-F5344CB8AC3E}">
        <p14:creationId xmlns:p14="http://schemas.microsoft.com/office/powerpoint/2010/main" val="412766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28017" y="258618"/>
            <a:ext cx="8244927" cy="568233"/>
          </a:xfrm>
        </p:spPr>
        <p:txBody>
          <a:bodyPr/>
          <a:lstStyle/>
          <a:p>
            <a:pPr>
              <a:defRPr/>
            </a:pPr>
            <a:r>
              <a:rPr lang="fr-FR" dirty="0">
                <a:solidFill>
                  <a:srgbClr val="3A7A8F"/>
                </a:solidFill>
              </a:rPr>
              <a:t>Captures </a:t>
            </a:r>
            <a:r>
              <a:rPr lang="fr-FR" dirty="0" smtClean="0">
                <a:solidFill>
                  <a:srgbClr val="3A7A8F"/>
                </a:solidFill>
              </a:rPr>
              <a:t>d’écran </a:t>
            </a:r>
            <a:r>
              <a:rPr lang="fr-FR" dirty="0">
                <a:solidFill>
                  <a:srgbClr val="3A7A8F"/>
                </a:solidFill>
              </a:rPr>
              <a:t>du démonstrateur web</a:t>
            </a:r>
            <a:endParaRPr lang="en-US" altLang="en-US" dirty="0">
              <a:solidFill>
                <a:srgbClr val="3A7A8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39497" y="6021288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MétéEAU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Nappes ©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BRGM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26851"/>
            <a:ext cx="4620180" cy="331802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547664" y="4221088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 mars 2018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32" y="2060848"/>
            <a:ext cx="4193871" cy="3181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6383733" y="5301208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28 mai 2018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99" y="870248"/>
            <a:ext cx="3842004" cy="29146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60648"/>
            <a:ext cx="8153400" cy="609600"/>
          </a:xfrm>
        </p:spPr>
        <p:txBody>
          <a:bodyPr/>
          <a:lstStyle/>
          <a:p>
            <a:r>
              <a:rPr lang="fr-FR" dirty="0"/>
              <a:t>Captures </a:t>
            </a:r>
            <a:r>
              <a:rPr lang="fr-FR" dirty="0" smtClean="0"/>
              <a:t>d’écran </a:t>
            </a:r>
            <a:r>
              <a:rPr lang="fr-FR" dirty="0"/>
              <a:t>du démonstrateur </a:t>
            </a:r>
            <a:r>
              <a:rPr lang="fr-FR" dirty="0" smtClean="0"/>
              <a:t>web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948264" y="1340768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0" dirty="0" smtClean="0">
                <a:solidFill>
                  <a:srgbClr val="3A7A8F"/>
                </a:solidFill>
                <a:latin typeface="+mj-lt"/>
                <a:hlinkClick r:id="rId4"/>
              </a:rPr>
              <a:t>Lien</a:t>
            </a:r>
            <a:endParaRPr lang="fr-FR" sz="2800" b="0" dirty="0">
              <a:solidFill>
                <a:srgbClr val="3A7A8F"/>
              </a:solidFill>
              <a:latin typeface="+mj-lt"/>
            </a:endParaRPr>
          </a:p>
        </p:txBody>
      </p:sp>
      <p:sp>
        <p:nvSpPr>
          <p:cNvPr id="9" name="Flèche droite 8"/>
          <p:cNvSpPr/>
          <p:nvPr/>
        </p:nvSpPr>
        <p:spPr bwMode="auto">
          <a:xfrm>
            <a:off x="6300192" y="1440772"/>
            <a:ext cx="648072" cy="32321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5936" y="2045788"/>
            <a:ext cx="4787996" cy="36322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Connecteur droit avec flèche 12"/>
          <p:cNvCxnSpPr/>
          <p:nvPr/>
        </p:nvCxnSpPr>
        <p:spPr bwMode="auto">
          <a:xfrm>
            <a:off x="1403648" y="3356992"/>
            <a:ext cx="2969799" cy="15440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ZoneTexte 9"/>
          <p:cNvSpPr txBox="1"/>
          <p:nvPr/>
        </p:nvSpPr>
        <p:spPr>
          <a:xfrm>
            <a:off x="1135046" y="3853916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28 mai 2018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219535" y="5721361"/>
            <a:ext cx="2167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Tendances à fin juillet 2018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27112"/>
            <a:ext cx="8153400" cy="609600"/>
          </a:xfrm>
        </p:spPr>
        <p:txBody>
          <a:bodyPr/>
          <a:lstStyle/>
          <a:p>
            <a:r>
              <a:rPr lang="fr-FR" dirty="0"/>
              <a:t>Captures </a:t>
            </a:r>
            <a:r>
              <a:rPr lang="fr-FR" dirty="0" smtClean="0"/>
              <a:t>d’écran </a:t>
            </a:r>
            <a:r>
              <a:rPr lang="fr-FR" dirty="0"/>
              <a:t>du démonstrateur web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764704"/>
            <a:ext cx="8835737" cy="52276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91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386" y="116632"/>
            <a:ext cx="7517575" cy="41044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385" y="3552994"/>
            <a:ext cx="7517575" cy="30024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65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Captures </a:t>
            </a:r>
            <a:r>
              <a:rPr lang="fr-FR" dirty="0" smtClean="0"/>
              <a:t>d’écran </a:t>
            </a:r>
            <a:r>
              <a:rPr lang="fr-FR" dirty="0"/>
              <a:t>du démonstrateur web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267279" y="492924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0" dirty="0" smtClean="0">
                <a:solidFill>
                  <a:srgbClr val="000000"/>
                </a:solidFill>
              </a:rPr>
              <a:t>métadonnées</a:t>
            </a:r>
            <a:endParaRPr lang="fr-FR" altLang="fr-FR" dirty="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082760"/>
            <a:ext cx="8146444" cy="524368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Connecteur droit avec flèche 7"/>
          <p:cNvCxnSpPr>
            <a:stCxn id="6" idx="2"/>
          </p:cNvCxnSpPr>
          <p:nvPr/>
        </p:nvCxnSpPr>
        <p:spPr bwMode="auto">
          <a:xfrm>
            <a:off x="8058521" y="862256"/>
            <a:ext cx="113881" cy="20822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082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60648"/>
            <a:ext cx="8153400" cy="609600"/>
          </a:xfrm>
        </p:spPr>
        <p:txBody>
          <a:bodyPr/>
          <a:lstStyle/>
          <a:p>
            <a:r>
              <a:rPr lang="fr-FR" dirty="0"/>
              <a:t>Captures </a:t>
            </a:r>
            <a:r>
              <a:rPr lang="fr-FR" dirty="0" smtClean="0"/>
              <a:t>d’écran </a:t>
            </a:r>
            <a:r>
              <a:rPr lang="fr-FR" dirty="0"/>
              <a:t>du démonstrateur </a:t>
            </a:r>
            <a:r>
              <a:rPr lang="fr-FR" dirty="0" smtClean="0"/>
              <a:t>web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3161" y="1340768"/>
            <a:ext cx="6255183" cy="4569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243265" y="929464"/>
            <a:ext cx="24288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0" dirty="0">
                <a:solidFill>
                  <a:srgbClr val="000000"/>
                </a:solidFill>
              </a:rPr>
              <a:t>o</a:t>
            </a:r>
            <a:r>
              <a:rPr lang="fr-FR" altLang="fr-FR" sz="1800" b="0" dirty="0" smtClean="0">
                <a:solidFill>
                  <a:srgbClr val="000000"/>
                </a:solidFill>
              </a:rPr>
              <a:t>utils de configuration</a:t>
            </a:r>
            <a:endParaRPr lang="fr-FR" altLang="fr-FR" dirty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4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467544" y="332656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9pPr>
          </a:lstStyle>
          <a:p>
            <a:r>
              <a:rPr lang="fr-FR" b="0" kern="0" dirty="0"/>
              <a:t>Captures </a:t>
            </a:r>
            <a:r>
              <a:rPr lang="fr-FR" b="0" kern="0" dirty="0" smtClean="0"/>
              <a:t>d’écran </a:t>
            </a:r>
            <a:r>
              <a:rPr lang="fr-FR" b="0" kern="0" dirty="0"/>
              <a:t>du démonstrateur </a:t>
            </a:r>
            <a:r>
              <a:rPr lang="fr-FR" b="0" kern="0" dirty="0" smtClean="0"/>
              <a:t>web (BRE)</a:t>
            </a:r>
            <a:endParaRPr lang="fr-FR" b="0" kern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96" y="836712"/>
            <a:ext cx="8813792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71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203063"/>
            <a:ext cx="7517575" cy="5653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3587439"/>
            <a:ext cx="7517575" cy="2937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94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0999" y="304800"/>
            <a:ext cx="7359353" cy="609600"/>
          </a:xfrm>
        </p:spPr>
        <p:txBody>
          <a:bodyPr/>
          <a:lstStyle/>
          <a:p>
            <a:r>
              <a:rPr lang="fr-FR" dirty="0">
                <a:solidFill>
                  <a:srgbClr val="3A7A8F"/>
                </a:solidFill>
              </a:rPr>
              <a:t>Le réseau piézométrique national français</a:t>
            </a:r>
            <a:r>
              <a:rPr lang="fr-FR" b="1" cap="all" dirty="0">
                <a:solidFill>
                  <a:srgbClr val="E87B1C"/>
                </a:solidFill>
                <a:latin typeface="Arial" pitchFamily="34" charset="0"/>
              </a:rPr>
              <a:t/>
            </a:r>
            <a:br>
              <a:rPr lang="fr-FR" b="1" cap="all" dirty="0">
                <a:solidFill>
                  <a:srgbClr val="E87B1C"/>
                </a:solidFill>
                <a:latin typeface="Arial" pitchFamily="34" charset="0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0077" y="1052736"/>
            <a:ext cx="3398912" cy="5500464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0070C0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1800" b="0" dirty="0">
                <a:latin typeface="Arial" pitchFamily="34" charset="0"/>
                <a:cs typeface="Arial" pitchFamily="34" charset="0"/>
              </a:rPr>
              <a:t>BRGM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travaille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à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l’amélioration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de son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réseau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piézométrique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national</a:t>
            </a:r>
          </a:p>
          <a:p>
            <a:pPr>
              <a:spcAft>
                <a:spcPts val="600"/>
              </a:spcAft>
              <a:buClr>
                <a:srgbClr val="0070C0"/>
              </a:buClr>
              <a:buSzPct val="105000"/>
              <a:buFont typeface="Wingdings" panose="05000000000000000000" pitchFamily="2" charset="2"/>
              <a:buChar char="§"/>
            </a:pPr>
            <a:endParaRPr lang="en-US" sz="1800" b="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Clr>
                <a:srgbClr val="0070C0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1800" b="0" dirty="0">
                <a:latin typeface="Arial" pitchFamily="34" charset="0"/>
                <a:cs typeface="Arial" pitchFamily="34" charset="0"/>
              </a:rPr>
              <a:t>Les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données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brutes des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capteurs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sont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en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format et services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interopérables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en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accord avec les standards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internationaux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et les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règles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européennes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d’interopérabilité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(open standards for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sensorWeb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interoperability) </a:t>
            </a:r>
            <a:endParaRPr lang="en-US" sz="1800" b="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Clr>
                <a:srgbClr val="0070C0"/>
              </a:buClr>
              <a:buSzPct val="105000"/>
              <a:buFont typeface="Wingdings" panose="05000000000000000000" pitchFamily="2" charset="2"/>
              <a:buChar char="§"/>
            </a:pPr>
            <a:endParaRPr lang="en-US" sz="1800" b="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Clr>
                <a:srgbClr val="E87B1C"/>
              </a:buClr>
              <a:buSzPct val="105000"/>
            </a:pPr>
            <a:r>
              <a:rPr lang="en-US" sz="1400" b="0" i="1" dirty="0" smtClean="0">
                <a:latin typeface="Arial" pitchFamily="34" charset="0"/>
                <a:cs typeface="Arial" pitchFamily="34" charset="0"/>
              </a:rPr>
              <a:t>INSPIRE 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directive guidance on the use of Observations &amp; Measurements and OGC SWE - Sensor Web Enablement Framework</a:t>
            </a:r>
          </a:p>
          <a:p>
            <a:endParaRPr lang="fr-FR" sz="1800" b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CC164C-7FAA-49A9-A2B0-E4E1F7321EE9}" type="datetime2">
              <a:rPr lang="fr-FR" smtClean="0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 &gt;</a:t>
            </a:r>
            <a:r>
              <a:rPr lang="fr-FR" altLang="fr-FR" smtClean="0">
                <a:solidFill>
                  <a:schemeClr val="tx1"/>
                </a:solidFill>
              </a:rPr>
              <a:t> </a:t>
            </a:r>
            <a:fld id="{DB3AE96F-CB76-4254-A795-648F9E86E365}" type="slidenum">
              <a:rPr lang="fr-FR" altLang="fr-FR" b="0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fr-FR" altLang="fr-FR">
              <a:solidFill>
                <a:schemeClr val="tx1"/>
              </a:solidFill>
            </a:endParaRPr>
          </a:p>
        </p:txBody>
      </p:sp>
      <p:pic>
        <p:nvPicPr>
          <p:cNvPr id="7" name="Espace réservé du contenu 1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1835339"/>
            <a:ext cx="3190808" cy="342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878200" y="5383455"/>
            <a:ext cx="335277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2000" b="1" dirty="0" smtClean="0">
                <a:solidFill>
                  <a:srgbClr val="E87B1C"/>
                </a:solidFill>
                <a:latin typeface="Arial" pitchFamily="34" charset="0"/>
              </a:rPr>
              <a:t>1700</a:t>
            </a:r>
            <a:r>
              <a:rPr lang="en-US" sz="1600" b="1" dirty="0" smtClean="0">
                <a:solidFill>
                  <a:srgbClr val="E87B1C"/>
                </a:solidFill>
                <a:latin typeface="Arial" pitchFamily="34" charset="0"/>
              </a:rPr>
              <a:t> </a:t>
            </a:r>
            <a:r>
              <a:rPr lang="en-US" sz="1600" b="1" dirty="0">
                <a:solidFill>
                  <a:srgbClr val="E87B1C"/>
                </a:solidFill>
                <a:latin typeface="Arial" pitchFamily="34" charset="0"/>
              </a:rPr>
              <a:t>stations </a:t>
            </a:r>
            <a:r>
              <a:rPr lang="en-US" sz="1600" b="1" dirty="0" err="1" smtClean="0">
                <a:solidFill>
                  <a:srgbClr val="E87B1C"/>
                </a:solidFill>
                <a:latin typeface="Arial" pitchFamily="34" charset="0"/>
              </a:rPr>
              <a:t>dont</a:t>
            </a:r>
            <a:r>
              <a:rPr lang="en-US" sz="1600" b="1" dirty="0">
                <a:solidFill>
                  <a:srgbClr val="E87B1C"/>
                </a:solidFill>
                <a:latin typeface="Arial" pitchFamily="34" charset="0"/>
              </a:rPr>
              <a:t/>
            </a:r>
            <a:br>
              <a:rPr lang="en-US" sz="1600" b="1" dirty="0">
                <a:solidFill>
                  <a:srgbClr val="E87B1C"/>
                </a:solidFill>
                <a:latin typeface="Arial" pitchFamily="34" charset="0"/>
              </a:rPr>
            </a:br>
            <a:r>
              <a:rPr lang="en-US" sz="2000" b="1" dirty="0" smtClean="0">
                <a:solidFill>
                  <a:srgbClr val="E87B1C"/>
                </a:solidFill>
                <a:latin typeface="Arial" pitchFamily="34" charset="0"/>
              </a:rPr>
              <a:t>1450</a:t>
            </a:r>
            <a:r>
              <a:rPr lang="en-US" sz="1600" b="1" dirty="0" smtClean="0">
                <a:solidFill>
                  <a:srgbClr val="E87B1C"/>
                </a:solidFill>
                <a:latin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E87B1C"/>
                </a:solidFill>
                <a:latin typeface="Arial" pitchFamily="34" charset="0"/>
              </a:rPr>
              <a:t>gérées</a:t>
            </a:r>
            <a:r>
              <a:rPr lang="en-US" sz="1600" b="1" dirty="0" smtClean="0">
                <a:solidFill>
                  <a:srgbClr val="E87B1C"/>
                </a:solidFill>
                <a:latin typeface="Arial" pitchFamily="34" charset="0"/>
              </a:rPr>
              <a:t> par le BRGM</a:t>
            </a:r>
            <a:endParaRPr lang="en-US" sz="1600" b="1" dirty="0">
              <a:solidFill>
                <a:srgbClr val="E87B1C"/>
              </a:solidFill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5976" y="1329735"/>
            <a:ext cx="25134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cap="all" dirty="0" smtClean="0">
                <a:latin typeface="Arial" pitchFamily="34" charset="0"/>
              </a:rPr>
              <a:t>Le </a:t>
            </a:r>
            <a:r>
              <a:rPr lang="en-US" sz="1100" b="1" cap="all" dirty="0" err="1" smtClean="0">
                <a:latin typeface="Arial" pitchFamily="34" charset="0"/>
              </a:rPr>
              <a:t>réseau</a:t>
            </a:r>
            <a:r>
              <a:rPr lang="en-US" sz="1100" b="1" cap="all" dirty="0" smtClean="0">
                <a:latin typeface="Arial" pitchFamily="34" charset="0"/>
              </a:rPr>
              <a:t> </a:t>
            </a:r>
            <a:r>
              <a:rPr lang="en-US" sz="1100" b="1" cap="all" dirty="0" err="1" smtClean="0">
                <a:latin typeface="Arial" pitchFamily="34" charset="0"/>
              </a:rPr>
              <a:t>piézométrique</a:t>
            </a:r>
            <a:r>
              <a:rPr lang="en-US" sz="1100" b="1" cap="all" dirty="0" smtClean="0">
                <a:latin typeface="Arial" pitchFamily="34" charset="0"/>
              </a:rPr>
              <a:t> national </a:t>
            </a:r>
            <a:r>
              <a:rPr lang="en-US" sz="1100" b="1" cap="all" dirty="0" err="1" smtClean="0">
                <a:latin typeface="Arial" pitchFamily="34" charset="0"/>
              </a:rPr>
              <a:t>français</a:t>
            </a:r>
            <a:endParaRPr lang="en-US" sz="1100" b="1" cap="all" dirty="0">
              <a:latin typeface="Arial" pitchFamily="34" charset="0"/>
            </a:endParaRPr>
          </a:p>
        </p:txBody>
      </p:sp>
      <p:pic>
        <p:nvPicPr>
          <p:cNvPr id="10" name="Shape 46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0518" y="2441721"/>
            <a:ext cx="1722772" cy="25841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7150518" y="1223633"/>
            <a:ext cx="1582805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50" cap="all" dirty="0" err="1">
                <a:latin typeface="Arial" pitchFamily="34" charset="0"/>
              </a:rPr>
              <a:t>Puits</a:t>
            </a:r>
            <a:r>
              <a:rPr lang="en-US" sz="1050" cap="all" dirty="0">
                <a:latin typeface="Arial" pitchFamily="34" charset="0"/>
              </a:rPr>
              <a:t> </a:t>
            </a:r>
            <a:r>
              <a:rPr lang="en-US" sz="1050" cap="all" dirty="0" err="1">
                <a:latin typeface="Arial" pitchFamily="34" charset="0"/>
              </a:rPr>
              <a:t>équipé</a:t>
            </a:r>
            <a:r>
              <a:rPr lang="en-US" sz="1050" cap="all" dirty="0">
                <a:latin typeface="Arial" pitchFamily="34" charset="0"/>
              </a:rPr>
              <a:t> </a:t>
            </a:r>
            <a:r>
              <a:rPr lang="en-US" sz="1050" b="1" cap="all" dirty="0" smtClean="0">
                <a:latin typeface="Arial" pitchFamily="34" charset="0"/>
              </a:rPr>
              <a:t>d’un </a:t>
            </a:r>
            <a:r>
              <a:rPr lang="en-US" sz="1050" b="1" cap="all" dirty="0" err="1" smtClean="0">
                <a:latin typeface="Arial" pitchFamily="34" charset="0"/>
              </a:rPr>
              <a:t>capteur</a:t>
            </a:r>
            <a:r>
              <a:rPr lang="en-US" sz="1050" b="1" cap="all" dirty="0" smtClean="0">
                <a:latin typeface="Arial" pitchFamily="34" charset="0"/>
              </a:rPr>
              <a:t> avec </a:t>
            </a:r>
            <a:r>
              <a:rPr lang="en-US" sz="1050" cap="all" dirty="0" err="1">
                <a:latin typeface="Arial" pitchFamily="34" charset="0"/>
              </a:rPr>
              <a:t>technologie</a:t>
            </a:r>
            <a:r>
              <a:rPr lang="en-US" sz="1050" cap="all" dirty="0">
                <a:latin typeface="Arial" pitchFamily="34" charset="0"/>
              </a:rPr>
              <a:t> GPRS </a:t>
            </a:r>
            <a:r>
              <a:rPr lang="en-US" sz="1050" b="1" cap="all" dirty="0" smtClean="0">
                <a:latin typeface="Arial" pitchFamily="34" charset="0"/>
              </a:rPr>
              <a:t>pour la transmission des </a:t>
            </a:r>
            <a:r>
              <a:rPr lang="en-US" sz="1050" b="1" cap="all" dirty="0" err="1" smtClean="0">
                <a:latin typeface="Arial" pitchFamily="34" charset="0"/>
              </a:rPr>
              <a:t>données</a:t>
            </a:r>
            <a:r>
              <a:rPr lang="en-US" sz="1050" b="1" cap="all" dirty="0" smtClean="0">
                <a:latin typeface="Arial" pitchFamily="34" charset="0"/>
              </a:rPr>
              <a:t> </a:t>
            </a:r>
            <a:r>
              <a:rPr lang="en-US" sz="1050" b="1" cap="all" dirty="0" err="1" smtClean="0">
                <a:latin typeface="Arial" pitchFamily="34" charset="0"/>
              </a:rPr>
              <a:t>en</a:t>
            </a:r>
            <a:r>
              <a:rPr lang="en-US" sz="1050" b="1" cap="all" dirty="0" smtClean="0">
                <a:latin typeface="Arial" pitchFamily="34" charset="0"/>
              </a:rPr>
              <a:t> temps reel</a:t>
            </a:r>
            <a:endParaRPr lang="en-US" sz="1050" b="1" cap="all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467544" y="332656"/>
            <a:ext cx="867645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A7A8F"/>
                </a:solidFill>
                <a:latin typeface="Arial" charset="0"/>
              </a:defRPr>
            </a:lvl9pPr>
          </a:lstStyle>
          <a:p>
            <a:r>
              <a:rPr lang="fr-FR" b="0" kern="0" dirty="0"/>
              <a:t>Captures </a:t>
            </a:r>
            <a:r>
              <a:rPr lang="fr-FR" b="0" kern="0" dirty="0" smtClean="0"/>
              <a:t>d’écran </a:t>
            </a:r>
            <a:r>
              <a:rPr lang="fr-FR" b="0" kern="0" dirty="0"/>
              <a:t>du démonstrateur </a:t>
            </a:r>
            <a:r>
              <a:rPr lang="fr-FR" b="0" kern="0" dirty="0" smtClean="0"/>
              <a:t>web (HDF crue)</a:t>
            </a:r>
            <a:endParaRPr lang="fr-FR" b="0" kern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836712"/>
            <a:ext cx="8900148" cy="53574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27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332655"/>
            <a:ext cx="7517575" cy="3946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776" y="3673850"/>
            <a:ext cx="7517575" cy="28507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13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39472" cy="609600"/>
          </a:xfrm>
        </p:spPr>
        <p:txBody>
          <a:bodyPr/>
          <a:lstStyle/>
          <a:p>
            <a:r>
              <a:rPr lang="fr-FR" altLang="fr-FR" dirty="0">
                <a:solidFill>
                  <a:srgbClr val="3A7A8F"/>
                </a:solidFill>
              </a:rPr>
              <a:t>Livrables finalisés </a:t>
            </a:r>
            <a:r>
              <a:rPr lang="fr-FR" altLang="fr-FR" dirty="0" smtClean="0">
                <a:solidFill>
                  <a:srgbClr val="3A7A8F"/>
                </a:solidFill>
              </a:rPr>
              <a:t>et à venir</a:t>
            </a: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539552" y="1052735"/>
            <a:ext cx="7992888" cy="5255989"/>
          </a:xfrm>
        </p:spPr>
        <p:txBody>
          <a:bodyPr/>
          <a:lstStyle/>
          <a:p>
            <a:r>
              <a:rPr lang="fr-FR" altLang="fr-FR" dirty="0" smtClean="0"/>
              <a:t>Livrables finalisés</a:t>
            </a:r>
          </a:p>
          <a:p>
            <a:pPr lvl="1"/>
            <a:r>
              <a:rPr lang="fr-FR" b="0" dirty="0" smtClean="0"/>
              <a:t>liste </a:t>
            </a:r>
            <a:r>
              <a:rPr lang="fr-FR" b="0" dirty="0"/>
              <a:t>argumentée des piézomètres </a:t>
            </a:r>
            <a:r>
              <a:rPr lang="fr-FR" b="0" dirty="0" smtClean="0"/>
              <a:t>choisis</a:t>
            </a:r>
            <a:endParaRPr lang="fr-FR" altLang="fr-FR" b="0" dirty="0" smtClean="0"/>
          </a:p>
          <a:p>
            <a:pPr lvl="1"/>
            <a:r>
              <a:rPr lang="fr-FR" b="0" dirty="0" smtClean="0"/>
              <a:t>6 </a:t>
            </a:r>
            <a:r>
              <a:rPr lang="fr-FR" b="0" dirty="0"/>
              <a:t>modélisations permettant </a:t>
            </a:r>
            <a:r>
              <a:rPr lang="fr-FR" b="0" dirty="0" smtClean="0"/>
              <a:t>d’actualiser les prévisions</a:t>
            </a:r>
            <a:endParaRPr lang="fr-FR" altLang="fr-FR" b="0" dirty="0" smtClean="0"/>
          </a:p>
          <a:p>
            <a:pPr lvl="1"/>
            <a:r>
              <a:rPr lang="fr-FR" dirty="0"/>
              <a:t>un prototype </a:t>
            </a:r>
            <a:r>
              <a:rPr lang="fr-FR" b="0" dirty="0"/>
              <a:t>de mise à disposition des données en quasi temps </a:t>
            </a:r>
            <a:r>
              <a:rPr lang="fr-FR" b="0" dirty="0" smtClean="0"/>
              <a:t>réel</a:t>
            </a:r>
          </a:p>
          <a:p>
            <a:pPr lvl="1"/>
            <a:r>
              <a:rPr lang="fr-FR" b="0" dirty="0" smtClean="0"/>
              <a:t>2 oraux à congrès internationaux, 1 publication scientifique</a:t>
            </a:r>
          </a:p>
          <a:p>
            <a:pPr lvl="1"/>
            <a:endParaRPr lang="fr-FR" b="0" dirty="0" smtClean="0"/>
          </a:p>
          <a:p>
            <a:r>
              <a:rPr lang="fr-FR" altLang="fr-FR" dirty="0" smtClean="0"/>
              <a:t>Livrables à venir</a:t>
            </a:r>
          </a:p>
          <a:p>
            <a:pPr lvl="1"/>
            <a:r>
              <a:rPr lang="fr-FR" b="1" dirty="0" smtClean="0"/>
              <a:t>site </a:t>
            </a:r>
            <a:r>
              <a:rPr lang="fr-FR" b="1" dirty="0"/>
              <a:t>web</a:t>
            </a:r>
            <a:r>
              <a:rPr lang="fr-FR" dirty="0"/>
              <a:t> avec URL publique dédiée</a:t>
            </a:r>
            <a:br>
              <a:rPr lang="fr-FR" dirty="0"/>
            </a:br>
            <a:r>
              <a:rPr lang="fr-FR" dirty="0"/>
              <a:t>(et dépôt de la </a:t>
            </a:r>
            <a:r>
              <a:rPr lang="fr-FR" b="1" dirty="0"/>
              <a:t>marque</a:t>
            </a:r>
            <a:r>
              <a:rPr lang="fr-FR" dirty="0"/>
              <a:t> « </a:t>
            </a:r>
            <a:r>
              <a:rPr lang="fr-FR" dirty="0" err="1"/>
              <a:t>MétéEauNappes</a:t>
            </a:r>
            <a:r>
              <a:rPr lang="fr-FR" dirty="0"/>
              <a:t> »)</a:t>
            </a:r>
          </a:p>
          <a:p>
            <a:pPr lvl="1"/>
            <a:r>
              <a:rPr lang="fr-FR" b="1" dirty="0" smtClean="0"/>
              <a:t>fiche </a:t>
            </a:r>
            <a:r>
              <a:rPr lang="fr-FR" b="1" dirty="0"/>
              <a:t>APP </a:t>
            </a:r>
            <a:r>
              <a:rPr lang="fr-FR" dirty="0"/>
              <a:t>pour promouvoir le site </a:t>
            </a:r>
            <a:r>
              <a:rPr lang="fr-FR" dirty="0" err="1"/>
              <a:t>MétéEauNappes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(fiche 2019 à finaliser en septembre 2018)</a:t>
            </a:r>
          </a:p>
          <a:p>
            <a:pPr lvl="1"/>
            <a:r>
              <a:rPr lang="fr-FR" b="1" dirty="0" smtClean="0"/>
              <a:t>Séminaire </a:t>
            </a:r>
            <a:r>
              <a:rPr lang="fr-FR" b="1" dirty="0"/>
              <a:t>interne</a:t>
            </a:r>
            <a:r>
              <a:rPr lang="fr-FR" dirty="0"/>
              <a:t> </a:t>
            </a:r>
            <a:r>
              <a:rPr lang="fr-FR" dirty="0" smtClean="0"/>
              <a:t>BRGM Orléans</a:t>
            </a:r>
            <a:r>
              <a:rPr lang="fr-FR" dirty="0"/>
              <a:t> </a:t>
            </a:r>
            <a:r>
              <a:rPr lang="fr-FR" dirty="0" smtClean="0"/>
              <a:t>et participations </a:t>
            </a:r>
            <a:r>
              <a:rPr lang="fr-FR" dirty="0"/>
              <a:t>à </a:t>
            </a:r>
            <a:r>
              <a:rPr lang="fr-FR" b="1" dirty="0" smtClean="0"/>
              <a:t>des </a:t>
            </a:r>
            <a:r>
              <a:rPr lang="fr-FR" b="1" dirty="0"/>
              <a:t>congrès </a:t>
            </a:r>
            <a:r>
              <a:rPr lang="fr-FR" b="1" dirty="0" smtClean="0"/>
              <a:t>internationaux</a:t>
            </a:r>
            <a:endParaRPr lang="fr-FR" altLang="fr-FR" dirty="0" smtClean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6858000" y="6553200"/>
            <a:ext cx="1981200" cy="3048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dirty="0" smtClean="0">
                <a:solidFill>
                  <a:srgbClr val="3A7A8F"/>
                </a:solidFill>
              </a:rPr>
              <a:t> &gt;</a:t>
            </a:r>
            <a:r>
              <a:rPr lang="fr-FR" altLang="fr-FR" sz="1000" dirty="0" smtClean="0">
                <a:solidFill>
                  <a:srgbClr val="000000"/>
                </a:solidFill>
              </a:rPr>
              <a:t> </a:t>
            </a:r>
            <a:fld id="{134E3086-4D69-44E2-A092-567C597099CB}" type="slidenum">
              <a:rPr lang="fr-FR" altLang="fr-FR" sz="1000" b="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fr-FR" altLang="fr-FR" sz="1000" dirty="0" smtClean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81000" y="6308725"/>
            <a:ext cx="4119563" cy="244475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fr-FR" altLang="fr-FR" sz="1000" dirty="0" smtClean="0">
                <a:solidFill>
                  <a:srgbClr val="000000"/>
                </a:solidFill>
              </a:rPr>
              <a:t>DAT/GDO/BRE/REN</a:t>
            </a:r>
            <a:r>
              <a:rPr lang="fr-FR" altLang="fr-FR" sz="1000" dirty="0"/>
              <a:t>– D3E/EVE – </a:t>
            </a:r>
            <a:r>
              <a:rPr lang="fr-FR" altLang="fr-FR" sz="1000" dirty="0" smtClean="0"/>
              <a:t>DISN/ISR</a:t>
            </a:r>
            <a:endParaRPr lang="fr-FR" altLang="fr-FR" sz="1000" dirty="0"/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381000" y="6553200"/>
            <a:ext cx="1905000" cy="1524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1000" b="0" dirty="0" smtClean="0"/>
              <a:t>Mardi 29 mai 2018</a:t>
            </a:r>
            <a:endParaRPr lang="fr-FR" altLang="fr-FR" sz="1050" dirty="0">
              <a:latin typeface="Times" panose="02020603050405020304" pitchFamily="18" charset="0"/>
            </a:endParaRPr>
          </a:p>
          <a:p>
            <a:pPr>
              <a:defRPr/>
            </a:pPr>
            <a:endParaRPr lang="fr-FR" sz="1000" b="0" dirty="0" smtClean="0"/>
          </a:p>
        </p:txBody>
      </p:sp>
    </p:spTree>
    <p:extLst>
      <p:ext uri="{BB962C8B-B14F-4D97-AF65-F5344CB8AC3E}">
        <p14:creationId xmlns:p14="http://schemas.microsoft.com/office/powerpoint/2010/main" val="73402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Mardi 29 mai 2018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268760"/>
            <a:ext cx="7634808" cy="5400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fr-FR" sz="2000" b="0" dirty="0"/>
              <a:t>développer/améliorer démonstrateur web</a:t>
            </a:r>
            <a:r>
              <a:rPr lang="fr-FR" sz="2000" b="0" dirty="0" smtClean="0"/>
              <a:t> existant</a:t>
            </a:r>
          </a:p>
          <a:p>
            <a:pPr>
              <a:spcBef>
                <a:spcPts val="1200"/>
              </a:spcBef>
            </a:pPr>
            <a:r>
              <a:rPr lang="fr-FR" sz="2000" b="0" dirty="0" smtClean="0"/>
              <a:t>travail </a:t>
            </a:r>
            <a:r>
              <a:rPr lang="fr-FR" sz="2000" b="0" dirty="0"/>
              <a:t>sur automatisation chaine traitement </a:t>
            </a:r>
            <a:r>
              <a:rPr lang="fr-FR" sz="2000" b="0" dirty="0" smtClean="0"/>
              <a:t>Gardénia</a:t>
            </a:r>
          </a:p>
          <a:p>
            <a:pPr>
              <a:spcBef>
                <a:spcPts val="1200"/>
              </a:spcBef>
            </a:pPr>
            <a:r>
              <a:rPr lang="fr-FR" sz="2000" b="0" dirty="0" err="1" smtClean="0"/>
              <a:t>màj</a:t>
            </a:r>
            <a:r>
              <a:rPr lang="fr-FR" sz="2000" b="0" dirty="0" smtClean="0"/>
              <a:t> </a:t>
            </a:r>
            <a:r>
              <a:rPr lang="fr-FR" sz="2000" b="0" dirty="0"/>
              <a:t>6 modèles </a:t>
            </a:r>
            <a:r>
              <a:rPr lang="fr-FR" sz="2000" b="0" dirty="0" smtClean="0"/>
              <a:t>utilisés</a:t>
            </a:r>
            <a:br>
              <a:rPr lang="fr-FR" sz="2000" b="0" dirty="0" smtClean="0"/>
            </a:br>
            <a:r>
              <a:rPr lang="fr-FR" sz="2000" b="0" dirty="0" smtClean="0"/>
              <a:t>(calages</a:t>
            </a:r>
            <a:r>
              <a:rPr lang="fr-FR" sz="2000" b="0" dirty="0"/>
              <a:t>, prévisions, migration </a:t>
            </a:r>
            <a:r>
              <a:rPr lang="fr-FR" sz="2000" b="0" dirty="0" smtClean="0"/>
              <a:t>Tempo)</a:t>
            </a:r>
          </a:p>
          <a:p>
            <a:pPr>
              <a:spcBef>
                <a:spcPts val="1200"/>
              </a:spcBef>
            </a:pPr>
            <a:r>
              <a:rPr lang="fr-FR" sz="2000" b="0" dirty="0" smtClean="0"/>
              <a:t>enrichissement des sites exposés</a:t>
            </a:r>
            <a:br>
              <a:rPr lang="fr-FR" sz="2000" b="0" dirty="0" smtClean="0"/>
            </a:br>
            <a:r>
              <a:rPr lang="fr-FR" sz="2000" b="0" dirty="0" smtClean="0"/>
              <a:t>(</a:t>
            </a:r>
            <a:r>
              <a:rPr lang="fr-FR" sz="2000" b="0" dirty="0"/>
              <a:t>6 à 10 </a:t>
            </a:r>
            <a:r>
              <a:rPr lang="fr-FR" sz="2000" b="0" dirty="0" err="1" smtClean="0"/>
              <a:t>piézos</a:t>
            </a:r>
            <a:r>
              <a:rPr lang="fr-FR" sz="2000" b="0" dirty="0" smtClean="0"/>
              <a:t>)</a:t>
            </a:r>
          </a:p>
          <a:p>
            <a:pPr>
              <a:spcBef>
                <a:spcPts val="1200"/>
              </a:spcBef>
            </a:pPr>
            <a:r>
              <a:rPr lang="fr-FR" sz="2000" b="0" dirty="0" smtClean="0"/>
              <a:t>test </a:t>
            </a:r>
            <a:r>
              <a:rPr lang="fr-FR" sz="2000" b="0" dirty="0"/>
              <a:t>intégration indicateur </a:t>
            </a:r>
            <a:r>
              <a:rPr lang="fr-FR" sz="2000" b="0" dirty="0" smtClean="0"/>
              <a:t>piézométrique IDF</a:t>
            </a:r>
            <a:endParaRPr lang="fr-FR" sz="2000" b="0" dirty="0"/>
          </a:p>
          <a:p>
            <a:pPr>
              <a:spcBef>
                <a:spcPts val="1200"/>
              </a:spcBef>
            </a:pPr>
            <a:r>
              <a:rPr lang="fr-FR" sz="2000" b="0" dirty="0"/>
              <a:t>réflexion sur </a:t>
            </a:r>
            <a:r>
              <a:rPr lang="fr-FR" sz="2000" b="0" dirty="0" smtClean="0"/>
              <a:t>perspectives</a:t>
            </a:r>
            <a:br>
              <a:rPr lang="fr-FR" sz="2000" b="0" dirty="0" smtClean="0"/>
            </a:br>
            <a:r>
              <a:rPr lang="fr-FR" sz="2000" b="0" dirty="0" smtClean="0"/>
              <a:t>mise </a:t>
            </a:r>
            <a:r>
              <a:rPr lang="fr-FR" sz="2000" b="0" dirty="0"/>
              <a:t>en œuvre aspect prévision du BSH</a:t>
            </a:r>
          </a:p>
          <a:p>
            <a:pPr>
              <a:spcBef>
                <a:spcPts val="1200"/>
              </a:spcBef>
            </a:pPr>
            <a:r>
              <a:rPr lang="fr-FR" sz="2000" b="0" dirty="0" smtClean="0"/>
              <a:t>mise </a:t>
            </a:r>
            <a:r>
              <a:rPr lang="fr-FR" sz="2000" b="0" dirty="0"/>
              <a:t>en production </a:t>
            </a:r>
            <a:r>
              <a:rPr lang="fr-FR" sz="2000" b="0" dirty="0" smtClean="0"/>
              <a:t>site web</a:t>
            </a:r>
          </a:p>
          <a:p>
            <a:pPr>
              <a:spcBef>
                <a:spcPts val="1200"/>
              </a:spcBef>
            </a:pPr>
            <a:r>
              <a:rPr lang="fr-FR" sz="2000" b="0" dirty="0" smtClean="0"/>
              <a:t>séminaire interne &amp; congrès internationaux</a:t>
            </a:r>
            <a:endParaRPr lang="fr-FR" sz="2000" b="0" dirty="0"/>
          </a:p>
        </p:txBody>
      </p:sp>
    </p:spTree>
    <p:extLst>
      <p:ext uri="{BB962C8B-B14F-4D97-AF65-F5344CB8AC3E}">
        <p14:creationId xmlns:p14="http://schemas.microsoft.com/office/powerpoint/2010/main" val="13096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733" y="332656"/>
            <a:ext cx="2051720" cy="547260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95536" y="692696"/>
            <a:ext cx="6696744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 smtClean="0"/>
              <a:t>Pour plus d’informations : </a:t>
            </a:r>
          </a:p>
          <a:p>
            <a:pPr>
              <a:spcAft>
                <a:spcPts val="600"/>
              </a:spcAft>
            </a:pPr>
            <a:endParaRPr lang="fr-FR" sz="2000" dirty="0" smtClean="0"/>
          </a:p>
          <a:p>
            <a:pPr>
              <a:spcAft>
                <a:spcPts val="600"/>
              </a:spcAft>
              <a:buClr>
                <a:srgbClr val="E87B1C"/>
              </a:buClr>
              <a:buSzPct val="105000"/>
            </a:pPr>
            <a:r>
              <a:rPr lang="fr-FR" sz="1600" dirty="0" smtClean="0">
                <a:latin typeface="Arial" pitchFamily="34" charset="0"/>
                <a:cs typeface="Arial" pitchFamily="34" charset="0"/>
                <a:hlinkClick r:id="rId4"/>
              </a:rPr>
              <a:t>b.mougin@brgm.fr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600" dirty="0" smtClean="0">
                <a:latin typeface="Arial" pitchFamily="34" charset="0"/>
                <a:cs typeface="Arial" pitchFamily="34" charset="0"/>
                <a:hlinkClick r:id="rId5"/>
              </a:rPr>
              <a:t>h.bessiere@brgm.fr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600" dirty="0" smtClean="0">
                <a:latin typeface="Arial" pitchFamily="34" charset="0"/>
                <a:cs typeface="Arial" pitchFamily="34" charset="0"/>
                <a:hlinkClick r:id="rId6"/>
              </a:rPr>
              <a:t>y.vigier@brgm.fr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fr-FR" sz="14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Clr>
                <a:srgbClr val="E87B1C"/>
              </a:buClr>
              <a:buSzPct val="105000"/>
            </a:pPr>
            <a:r>
              <a:rPr lang="fr-FR" sz="1600" dirty="0">
                <a:latin typeface="Arial" pitchFamily="34" charset="0"/>
                <a:cs typeface="Arial" pitchFamily="34" charset="0"/>
                <a:hlinkClick r:id="rId7"/>
              </a:rPr>
              <a:t>j.nicolas@brgm.fr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600" dirty="0">
                <a:latin typeface="Arial" pitchFamily="34" charset="0"/>
                <a:cs typeface="Arial" pitchFamily="34" charset="0"/>
                <a:hlinkClick r:id="rId8"/>
              </a:rPr>
              <a:t>s.loigerot@brgm.fr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600"/>
              </a:spcAft>
              <a:buClr>
                <a:srgbClr val="E87B1C"/>
              </a:buClr>
              <a:buSzPct val="105000"/>
            </a:pPr>
            <a:endParaRPr lang="fr-FR" sz="2000" dirty="0" smtClean="0"/>
          </a:p>
          <a:p>
            <a:pPr>
              <a:spcAft>
                <a:spcPts val="600"/>
              </a:spcAft>
              <a:buClr>
                <a:srgbClr val="E87B1C"/>
              </a:buClr>
              <a:buSzPct val="105000"/>
            </a:pPr>
            <a:r>
              <a:rPr lang="fr-FR" sz="2000" dirty="0" smtClean="0"/>
              <a:t>Autres sujets :</a:t>
            </a:r>
            <a:endParaRPr lang="fr-FR" sz="2000" dirty="0"/>
          </a:p>
          <a:p>
            <a:pPr>
              <a:spcAft>
                <a:spcPts val="600"/>
              </a:spcAft>
              <a:buClr>
                <a:srgbClr val="E87B1C"/>
              </a:buClr>
              <a:buSzPct val="105000"/>
            </a:pPr>
            <a:endParaRPr lang="fr-FR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E87B1C"/>
              </a:buClr>
              <a:buSzPct val="105000"/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Réseau piézométrique : </a:t>
            </a:r>
          </a:p>
          <a:p>
            <a:pPr lvl="1">
              <a:spcAft>
                <a:spcPts val="600"/>
              </a:spcAft>
              <a:buClr>
                <a:srgbClr val="E87B1C"/>
              </a:buClr>
              <a:buSzPct val="105000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Jérôme Nicolas : </a:t>
            </a:r>
            <a:r>
              <a:rPr lang="fr-FR" sz="1600" dirty="0" smtClean="0">
                <a:latin typeface="Arial" pitchFamily="34" charset="0"/>
                <a:cs typeface="Arial" pitchFamily="34" charset="0"/>
                <a:hlinkClick r:id="rId7"/>
              </a:rPr>
              <a:t>j.nicolas@brgm.fr</a:t>
            </a: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E87B1C"/>
              </a:buClr>
              <a:buSzPct val="105000"/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Interopérabilit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é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and SOS : </a:t>
            </a:r>
          </a:p>
          <a:p>
            <a:pPr lvl="1">
              <a:spcAft>
                <a:spcPts val="600"/>
              </a:spcAft>
              <a:buClr>
                <a:srgbClr val="E87B1C"/>
              </a:buClr>
              <a:buSzPct val="105000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Sylvain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Grellet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fr-FR" sz="1600" dirty="0" smtClean="0">
                <a:latin typeface="Arial" pitchFamily="34" charset="0"/>
                <a:cs typeface="Arial" pitchFamily="34" charset="0"/>
                <a:hlinkClick r:id="rId9"/>
              </a:rPr>
              <a:t>s.grellet@brgm.fr</a:t>
            </a: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lvl="1">
              <a:spcAft>
                <a:spcPts val="600"/>
              </a:spcAft>
              <a:buClr>
                <a:srgbClr val="E87B1C"/>
              </a:buClr>
              <a:buSzPct val="105000"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Stéphane </a:t>
            </a:r>
            <a:r>
              <a:rPr lang="fr-FR" sz="1600" dirty="0" err="1" smtClean="0">
                <a:latin typeface="Arial" pitchFamily="34" charset="0"/>
                <a:cs typeface="Arial" pitchFamily="34" charset="0"/>
              </a:rPr>
              <a:t>Loigerot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fr-FR" sz="1600" dirty="0" smtClean="0">
                <a:latin typeface="Arial" pitchFamily="34" charset="0"/>
                <a:cs typeface="Arial" pitchFamily="34" charset="0"/>
                <a:hlinkClick r:id="rId8"/>
              </a:rPr>
              <a:t>s.loigerot@brgm.fr</a:t>
            </a: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lvl="1">
              <a:spcAft>
                <a:spcPts val="600"/>
              </a:spcAft>
              <a:buClr>
                <a:srgbClr val="E87B1C"/>
              </a:buClr>
              <a:buSzPct val="105000"/>
            </a:pP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Clr>
                <a:srgbClr val="E87B1C"/>
              </a:buClr>
              <a:buSzPct val="105000"/>
            </a:pPr>
            <a:endParaRPr lang="fr-FR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E87B1C"/>
              </a:buClr>
              <a:buSzPct val="105000"/>
              <a:buFont typeface="Arial" panose="020B0604020202020204" pitchFamily="34" charset="0"/>
              <a:buChar char="•"/>
            </a:pPr>
            <a:endParaRPr lang="fr-FR" sz="1400" dirty="0" smtClean="0">
              <a:latin typeface="Arial" pitchFamily="34" charset="0"/>
              <a:cs typeface="Arial" pitchFamily="34" charset="0"/>
            </a:endParaRPr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sz="1400" dirty="0" smtClean="0">
              <a:latin typeface="Arial" pitchFamily="34" charset="0"/>
              <a:cs typeface="Arial" pitchFamily="34" charset="0"/>
            </a:endParaRPr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sz="1400" dirty="0" smtClean="0">
              <a:latin typeface="Arial" pitchFamily="34" charset="0"/>
              <a:cs typeface="Arial" pitchFamily="34" charset="0"/>
            </a:endParaRPr>
          </a:p>
          <a:p>
            <a:pPr marL="252000" indent="-252000">
              <a:spcAft>
                <a:spcPts val="600"/>
              </a:spcAft>
              <a:buClr>
                <a:srgbClr val="E87B1C"/>
              </a:buClr>
              <a:buSzPct val="105000"/>
              <a:buFont typeface="Wingdings" pitchFamily="2" charset="2"/>
              <a:buChar char="l"/>
            </a:pPr>
            <a:endParaRPr lang="fr-FR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11560" y="4869160"/>
            <a:ext cx="82600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rgbClr val="FFC000"/>
                </a:solidFill>
              </a:rPr>
              <a:t>Merci pour votre attention</a:t>
            </a:r>
            <a:endParaRPr lang="fr-FR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7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27112"/>
            <a:ext cx="8153400" cy="609600"/>
          </a:xfrm>
        </p:spPr>
        <p:txBody>
          <a:bodyPr/>
          <a:lstStyle/>
          <a:p>
            <a:r>
              <a:rPr lang="fr-FR" dirty="0"/>
              <a:t>Communications interne et </a:t>
            </a:r>
            <a:r>
              <a:rPr lang="fr-FR" dirty="0" smtClean="0"/>
              <a:t>externe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rgbClr val="000000"/>
                </a:solidFill>
              </a:rPr>
              <a:t> </a:t>
            </a:r>
            <a:fld id="{DE58D03A-AB72-42C8-8D2F-9B00A25A0189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381000" y="6553200"/>
            <a:ext cx="1905000" cy="1524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1000" b="0" dirty="0"/>
              <a:t>Mardi 29 mai </a:t>
            </a:r>
            <a:r>
              <a:rPr lang="fr-FR" altLang="fr-FR" sz="1000" b="0" dirty="0" smtClean="0"/>
              <a:t>2018</a:t>
            </a:r>
            <a:endParaRPr lang="fr-FR" altLang="fr-FR" sz="1050" dirty="0">
              <a:latin typeface="Times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3" t="18354" r="16525" b="15847"/>
          <a:stretch/>
        </p:blipFill>
        <p:spPr>
          <a:xfrm>
            <a:off x="32579" y="710534"/>
            <a:ext cx="4633033" cy="34563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4072" y="1111604"/>
            <a:ext cx="4394432" cy="1237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8110" y="2372398"/>
            <a:ext cx="4034370" cy="1056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373" y="5546479"/>
            <a:ext cx="1440180" cy="903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015" y="4365104"/>
            <a:ext cx="3672377" cy="1166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55" y="3572971"/>
            <a:ext cx="4320449" cy="32404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21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863408" cy="609600"/>
          </a:xfrm>
        </p:spPr>
        <p:txBody>
          <a:bodyPr/>
          <a:lstStyle/>
          <a:p>
            <a:r>
              <a:rPr lang="en-US" altLang="en-US" dirty="0" err="1">
                <a:solidFill>
                  <a:srgbClr val="3A7A8F"/>
                </a:solidFill>
              </a:rPr>
              <a:t>SWEing</a:t>
            </a:r>
            <a:r>
              <a:rPr lang="en-US" altLang="en-US" dirty="0">
                <a:solidFill>
                  <a:srgbClr val="3A7A8F"/>
                </a:solidFill>
              </a:rPr>
              <a:t> the groundwater data workflow</a:t>
            </a:r>
            <a:endParaRPr lang="fr-FR" dirty="0">
              <a:solidFill>
                <a:srgbClr val="3A7A8F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CC164C-7FAA-49A9-A2B0-E4E1F7321EE9}" type="datetime2">
              <a:rPr lang="fr-FR" smtClean="0"/>
              <a:pPr>
                <a:defRPr/>
              </a:pPr>
              <a:t>jeudi 31 mai 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fr-FR" dirty="0"/>
              <a:t>DAT/GDO/BRE/REN – D3E/EVE – DISN/ISR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 &gt;</a:t>
            </a:r>
            <a:r>
              <a:rPr lang="fr-FR" altLang="fr-FR" smtClean="0">
                <a:solidFill>
                  <a:schemeClr val="tx1"/>
                </a:solidFill>
              </a:rPr>
              <a:t> </a:t>
            </a:r>
            <a:fld id="{DB3AE96F-CB76-4254-A795-648F9E86E365}" type="slidenum">
              <a:rPr lang="fr-FR" altLang="fr-FR" b="0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fr-FR" altLang="fr-FR">
              <a:solidFill>
                <a:schemeClr val="tx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3132540" y="1735990"/>
            <a:ext cx="1029792" cy="108600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050" dirty="0">
                <a:solidFill>
                  <a:schemeClr val="bg1"/>
                </a:solidFill>
                <a:latin typeface="Arial" charset="0"/>
              </a:rPr>
              <a:t>FTP</a:t>
            </a:r>
          </a:p>
        </p:txBody>
      </p:sp>
      <p:sp>
        <p:nvSpPr>
          <p:cNvPr id="8" name="Cylindre 7"/>
          <p:cNvSpPr/>
          <p:nvPr/>
        </p:nvSpPr>
        <p:spPr bwMode="auto">
          <a:xfrm>
            <a:off x="4702392" y="1628800"/>
            <a:ext cx="1047818" cy="1193193"/>
          </a:xfrm>
          <a:prstGeom prst="can">
            <a:avLst/>
          </a:prstGeom>
          <a:solidFill>
            <a:schemeClr val="accent5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050" dirty="0">
                <a:solidFill>
                  <a:schemeClr val="tx1"/>
                </a:solidFill>
                <a:latin typeface="Arial" charset="0"/>
              </a:rPr>
              <a:t>Observation SOS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050" dirty="0" err="1">
                <a:solidFill>
                  <a:schemeClr val="tx1"/>
                </a:solidFill>
                <a:latin typeface="Arial" charset="0"/>
              </a:rPr>
              <a:t>RawDB</a:t>
            </a:r>
            <a:endParaRPr lang="fr-FR" sz="105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9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27989" r="11718"/>
          <a:stretch/>
        </p:blipFill>
        <p:spPr bwMode="auto">
          <a:xfrm>
            <a:off x="1235708" y="1790592"/>
            <a:ext cx="1210513" cy="10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235707" y="2821993"/>
            <a:ext cx="104868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50" dirty="0"/>
              <a:t>GPRS </a:t>
            </a:r>
            <a:r>
              <a:rPr lang="fr-FR" sz="750" dirty="0" err="1"/>
              <a:t>Piezometers</a:t>
            </a:r>
            <a:endParaRPr lang="fr-FR" sz="750" dirty="0"/>
          </a:p>
        </p:txBody>
      </p:sp>
      <p:sp>
        <p:nvSpPr>
          <p:cNvPr id="11" name="Cube 51"/>
          <p:cNvSpPr>
            <a:spLocks noChangeArrowheads="1"/>
          </p:cNvSpPr>
          <p:nvPr/>
        </p:nvSpPr>
        <p:spPr bwMode="auto">
          <a:xfrm>
            <a:off x="5620495" y="2148190"/>
            <a:ext cx="557687" cy="512607"/>
          </a:xfrm>
          <a:prstGeom prst="cube">
            <a:avLst>
              <a:gd name="adj" fmla="val 25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 New Roman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900" dirty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50" y="2438889"/>
            <a:ext cx="247650" cy="2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29"/>
          <p:cNvSpPr txBox="1">
            <a:spLocks noChangeArrowheads="1"/>
          </p:cNvSpPr>
          <p:nvPr/>
        </p:nvSpPr>
        <p:spPr bwMode="auto">
          <a:xfrm>
            <a:off x="6592603" y="2269902"/>
            <a:ext cx="58862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 New Roman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350" dirty="0">
                <a:solidFill>
                  <a:srgbClr val="165CAA"/>
                </a:solidFill>
                <a:latin typeface="Geneva" charset="0"/>
              </a:rPr>
              <a:t>O&amp;M</a:t>
            </a:r>
          </a:p>
        </p:txBody>
      </p:sp>
      <p:pic>
        <p:nvPicPr>
          <p:cNvPr id="14" name="Picture 2" descr="https://avatars2.githubusercontent.com/u/3714494?v=3&amp;s=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25" y="2323529"/>
            <a:ext cx="288602" cy="28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rganigramme : Multidocument 14"/>
          <p:cNvSpPr/>
          <p:nvPr/>
        </p:nvSpPr>
        <p:spPr bwMode="auto">
          <a:xfrm>
            <a:off x="3225257" y="2099593"/>
            <a:ext cx="883070" cy="597305"/>
          </a:xfrm>
          <a:prstGeom prst="flowChartMultidocumen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825" dirty="0">
                <a:solidFill>
                  <a:schemeClr val="tx1"/>
                </a:solidFill>
                <a:latin typeface="Arial" charset="0"/>
              </a:rPr>
              <a:t>Observation files</a:t>
            </a:r>
          </a:p>
        </p:txBody>
      </p:sp>
      <p:cxnSp>
        <p:nvCxnSpPr>
          <p:cNvPr id="16" name="Connecteur droit avec flèche 15"/>
          <p:cNvCxnSpPr/>
          <p:nvPr/>
        </p:nvCxnSpPr>
        <p:spPr bwMode="auto">
          <a:xfrm flipV="1">
            <a:off x="2434140" y="2438890"/>
            <a:ext cx="756084" cy="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 bwMode="auto">
          <a:xfrm flipV="1">
            <a:off x="4019289" y="2438891"/>
            <a:ext cx="683104" cy="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 bwMode="auto">
          <a:xfrm flipV="1">
            <a:off x="6128729" y="2428781"/>
            <a:ext cx="497490" cy="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03016" y="3429000"/>
            <a:ext cx="756084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 dirty="0"/>
              <a:t>One</a:t>
            </a:r>
            <a:r>
              <a:rPr lang="en-GB" sz="1400" dirty="0"/>
              <a:t> pivotal exchange mechanism/format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/>
              <a:t>Compliant with Inspire Requirements and Recommendations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/>
              <a:t>SOS 2.0 output, WaterML2.0 </a:t>
            </a:r>
            <a:r>
              <a:rPr lang="en-US" sz="1400" dirty="0" smtClean="0"/>
              <a:t>encoding</a:t>
            </a:r>
          </a:p>
          <a:p>
            <a:pPr marL="342900" lvl="1"/>
            <a:endParaRPr lang="en-US" sz="1400" dirty="0"/>
          </a:p>
          <a:p>
            <a:pPr marL="342900" lvl="1"/>
            <a:endParaRPr lang="en-US" sz="1400" dirty="0"/>
          </a:p>
          <a:p>
            <a:pPr indent="-114300"/>
            <a:r>
              <a:rPr lang="fr-FR" sz="1400" dirty="0" smtClean="0"/>
              <a:t>SWE : </a:t>
            </a:r>
            <a:r>
              <a:rPr lang="fr-FR" sz="1400" dirty="0" err="1" smtClean="0"/>
              <a:t>Sensor</a:t>
            </a:r>
            <a:r>
              <a:rPr lang="fr-FR" sz="1400" dirty="0" smtClean="0"/>
              <a:t> </a:t>
            </a:r>
            <a:r>
              <a:rPr lang="fr-FR" sz="1400" dirty="0"/>
              <a:t>Web </a:t>
            </a:r>
            <a:r>
              <a:rPr lang="fr-FR" sz="1400" dirty="0" err="1" smtClean="0"/>
              <a:t>Enablement</a:t>
            </a:r>
            <a:endParaRPr lang="fr-FR" sz="1400" dirty="0" smtClean="0"/>
          </a:p>
          <a:p>
            <a:pPr indent="-114300"/>
            <a:r>
              <a:rPr lang="fr-FR" sz="1400" b="0" dirty="0"/>
              <a:t>Le but est l’accès aux données (brutes) ainsi que le contrôle à distance de tout type de systèmes d’</a:t>
            </a:r>
            <a:r>
              <a:rPr lang="fr-FR" sz="1400" b="0" dirty="0" err="1"/>
              <a:t>observation.Conçu</a:t>
            </a:r>
            <a:r>
              <a:rPr lang="fr-FR" sz="1400" b="0" dirty="0"/>
              <a:t> pour être connecté à des systèmes </a:t>
            </a:r>
            <a:r>
              <a:rPr lang="fr-FR" sz="1400" b="0" dirty="0" smtClean="0"/>
              <a:t>existants</a:t>
            </a:r>
          </a:p>
          <a:p>
            <a:pPr indent="-114300"/>
            <a:endParaRPr lang="fr-FR" sz="1400" b="0" dirty="0" smtClean="0"/>
          </a:p>
          <a:p>
            <a:pPr indent="-114300"/>
            <a:r>
              <a:rPr lang="fr-FR" sz="1400" dirty="0"/>
              <a:t>SOS </a:t>
            </a:r>
            <a:r>
              <a:rPr lang="fr-FR" sz="1400" dirty="0" err="1"/>
              <a:t>Sensor</a:t>
            </a:r>
            <a:r>
              <a:rPr lang="fr-FR" sz="1400" dirty="0"/>
              <a:t> Observation Service</a:t>
            </a:r>
            <a:endParaRPr lang="fr-FR" sz="1400" b="0" dirty="0" smtClean="0"/>
          </a:p>
          <a:p>
            <a:pPr marL="342900"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8267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1000" b="0" dirty="0" smtClean="0"/>
              <a:t>Mardi 29 mai 2018</a:t>
            </a:r>
            <a:endParaRPr lang="fr-FR" altLang="fr-FR" sz="1050" dirty="0">
              <a:latin typeface="Times" panose="02020603050405020304" pitchFamily="18" charset="0"/>
            </a:endParaRPr>
          </a:p>
          <a:p>
            <a:pPr>
              <a:defRPr/>
            </a:pPr>
            <a:endParaRPr lang="fr-FR" sz="1000" b="0" dirty="0" smtClean="0"/>
          </a:p>
        </p:txBody>
      </p:sp>
      <p:sp>
        <p:nvSpPr>
          <p:cNvPr id="409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81000" y="6308725"/>
            <a:ext cx="4479032" cy="244475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sz="1000" dirty="0"/>
              <a:t>DAT/GDO/BRE/REN – D3E/EVE – DISN/ISR</a:t>
            </a:r>
          </a:p>
        </p:txBody>
      </p:sp>
      <p:sp>
        <p:nvSpPr>
          <p:cNvPr id="410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smtClean="0">
                <a:solidFill>
                  <a:srgbClr val="3A7A8F"/>
                </a:solidFill>
              </a:rPr>
              <a:t> &gt;</a:t>
            </a:r>
            <a:r>
              <a:rPr lang="fr-FR" altLang="fr-FR" sz="1000" smtClean="0"/>
              <a:t> </a:t>
            </a:r>
            <a:fld id="{801769B1-968D-4261-A1E1-016DE4767E2A}" type="slidenum">
              <a:rPr lang="fr-FR" altLang="fr-FR" sz="1000" b="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fr-FR" altLang="fr-FR" sz="1000" smtClean="0"/>
          </a:p>
        </p:txBody>
      </p:sp>
      <p:sp>
        <p:nvSpPr>
          <p:cNvPr id="4102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6172200" cy="609600"/>
          </a:xfrm>
        </p:spPr>
        <p:txBody>
          <a:bodyPr/>
          <a:lstStyle/>
          <a:p>
            <a:pPr eaLnBrk="1" hangingPunct="1"/>
            <a:r>
              <a:rPr lang="fr-FR" altLang="fr-FR" dirty="0" smtClean="0">
                <a:solidFill>
                  <a:srgbClr val="3A7A8F"/>
                </a:solidFill>
              </a:rPr>
              <a:t>Objectifs du projet</a:t>
            </a:r>
          </a:p>
        </p:txBody>
      </p:sp>
      <p:sp>
        <p:nvSpPr>
          <p:cNvPr id="410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3569" y="914400"/>
            <a:ext cx="4752528" cy="4602832"/>
          </a:xfrm>
        </p:spPr>
        <p:txBody>
          <a:bodyPr/>
          <a:lstStyle/>
          <a:p>
            <a:pPr eaLnBrk="1" hangingPunct="1"/>
            <a:r>
              <a:rPr lang="en-US" sz="1600" b="0" dirty="0" err="1">
                <a:latin typeface="Arial" pitchFamily="34" charset="0"/>
                <a:cs typeface="Arial" pitchFamily="34" charset="0"/>
              </a:rPr>
              <a:t>Déploiement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d’un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outil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de communication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interopérable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capable de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croiser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des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données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provenant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différents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réseaux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données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météo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débits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rivière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niveaux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piézométriques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dans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le but de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caractériser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en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quasi temps-reel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l’état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dirty="0" err="1">
                <a:latin typeface="Arial" pitchFamily="34" charset="0"/>
                <a:cs typeface="Arial" pitchFamily="34" charset="0"/>
              </a:rPr>
              <a:t>quantitatif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de la 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nappe</a:t>
            </a:r>
          </a:p>
          <a:p>
            <a:pPr eaLnBrk="1" hangingPunct="1"/>
            <a:endParaRPr lang="en-US" sz="1600" b="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fr-FR" altLang="fr-FR" sz="1600" b="0" dirty="0" smtClean="0"/>
              <a:t>Mise à </a:t>
            </a:r>
            <a:r>
              <a:rPr lang="fr-FR" altLang="fr-FR" sz="1600" b="0" dirty="0"/>
              <a:t>disposition en quasi temps </a:t>
            </a:r>
            <a:r>
              <a:rPr lang="fr-FR" altLang="fr-FR" sz="1600" b="0" dirty="0" smtClean="0"/>
              <a:t>réel des </a:t>
            </a:r>
            <a:r>
              <a:rPr lang="fr-FR" altLang="fr-FR" sz="1600" b="0" dirty="0"/>
              <a:t>données brutes et </a:t>
            </a:r>
            <a:r>
              <a:rPr lang="fr-FR" altLang="fr-FR" sz="1600" b="0" dirty="0" smtClean="0"/>
              <a:t>valorisées issues </a:t>
            </a:r>
            <a:r>
              <a:rPr lang="fr-FR" altLang="fr-FR" sz="1600" b="0" dirty="0"/>
              <a:t>des mesures </a:t>
            </a:r>
            <a:r>
              <a:rPr lang="fr-FR" altLang="fr-FR" sz="1600" b="0" dirty="0" smtClean="0"/>
              <a:t>effectuées sur </a:t>
            </a:r>
            <a:r>
              <a:rPr lang="fr-FR" altLang="fr-FR" sz="1600" b="0" dirty="0"/>
              <a:t>le réseau piézométrique national</a:t>
            </a:r>
            <a:r>
              <a:rPr lang="fr-FR" altLang="fr-FR" sz="1600" b="0" dirty="0" smtClean="0"/>
              <a:t>.</a:t>
            </a:r>
            <a:br>
              <a:rPr lang="fr-FR" altLang="fr-FR" sz="1600" b="0" dirty="0" smtClean="0"/>
            </a:br>
            <a:r>
              <a:rPr lang="fr-FR" altLang="fr-FR" sz="1600" b="0" dirty="0" smtClean="0"/>
              <a:t>Sous </a:t>
            </a:r>
            <a:r>
              <a:rPr lang="fr-FR" altLang="fr-FR" sz="1600" b="0" dirty="0"/>
              <a:t>forme de cartes et </a:t>
            </a:r>
            <a:r>
              <a:rPr lang="fr-FR" altLang="fr-FR" sz="1600" b="0" dirty="0" smtClean="0"/>
              <a:t>de courbes issues </a:t>
            </a:r>
            <a:r>
              <a:rPr lang="fr-FR" altLang="fr-FR" sz="1600" b="0" dirty="0"/>
              <a:t>de </a:t>
            </a:r>
            <a:r>
              <a:rPr lang="fr-FR" altLang="fr-FR" sz="1600" b="0" dirty="0" smtClean="0"/>
              <a:t>travaux de modélisation et </a:t>
            </a:r>
            <a:r>
              <a:rPr lang="fr-FR" altLang="fr-FR" sz="1600" b="0" dirty="0"/>
              <a:t>de </a:t>
            </a:r>
            <a:r>
              <a:rPr lang="fr-FR" altLang="fr-FR" sz="1600" b="0" dirty="0" smtClean="0"/>
              <a:t>prévision de l’évolution du </a:t>
            </a:r>
            <a:r>
              <a:rPr lang="fr-FR" altLang="fr-FR" sz="1600" b="0" dirty="0"/>
              <a:t>niveau des </a:t>
            </a:r>
            <a:r>
              <a:rPr lang="fr-FR" altLang="fr-FR" sz="1600" b="0" dirty="0" smtClean="0"/>
              <a:t>nappes (en hautes </a:t>
            </a:r>
            <a:r>
              <a:rPr lang="fr-FR" altLang="fr-FR" sz="1600" b="0" dirty="0"/>
              <a:t>et basses eaux</a:t>
            </a:r>
            <a:r>
              <a:rPr lang="fr-FR" altLang="fr-FR" sz="1600" b="0" dirty="0" smtClean="0"/>
              <a:t>)</a:t>
            </a:r>
          </a:p>
          <a:p>
            <a:pPr lvl="1" eaLnBrk="1" hangingPunct="1"/>
            <a:endParaRPr lang="fr-FR" altLang="fr-FR" sz="700" dirty="0" smtClean="0"/>
          </a:p>
          <a:p>
            <a:pPr eaLnBrk="1" hangingPunct="1"/>
            <a:r>
              <a:rPr lang="fr-FR" altLang="fr-FR" sz="1600" b="0" dirty="0"/>
              <a:t>Du capteur à la diffusion :</a:t>
            </a:r>
            <a:br>
              <a:rPr lang="fr-FR" altLang="fr-FR" sz="1600" b="0" dirty="0"/>
            </a:br>
            <a:r>
              <a:rPr lang="fr-FR" altLang="fr-FR" sz="1600" b="0" dirty="0"/>
              <a:t>la </a:t>
            </a:r>
            <a:r>
              <a:rPr lang="fr-FR" altLang="fr-FR" sz="1600" b="0" dirty="0" err="1"/>
              <a:t>MétéEAU</a:t>
            </a:r>
            <a:r>
              <a:rPr lang="fr-FR" altLang="fr-FR" sz="1600" b="0" dirty="0"/>
              <a:t> des </a:t>
            </a:r>
            <a:r>
              <a:rPr lang="fr-FR" altLang="fr-FR" sz="1600" b="0" dirty="0" smtClean="0"/>
              <a:t>nappes</a:t>
            </a:r>
          </a:p>
        </p:txBody>
      </p:sp>
      <p:sp>
        <p:nvSpPr>
          <p:cNvPr id="4104" name="AutoShape 9"/>
          <p:cNvSpPr>
            <a:spLocks noChangeArrowheads="1"/>
          </p:cNvSpPr>
          <p:nvPr/>
        </p:nvSpPr>
        <p:spPr bwMode="auto">
          <a:xfrm>
            <a:off x="779732" y="5765703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7A8F"/>
          </a:solidFill>
          <a:ln w="9525">
            <a:solidFill>
              <a:srgbClr val="3A7A8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FR" altLang="fr-FR">
              <a:solidFill>
                <a:srgbClr val="3A7A8F"/>
              </a:solidFill>
              <a:latin typeface="Times" pitchFamily="18" charset="0"/>
            </a:endParaRPr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1634423" y="5765703"/>
            <a:ext cx="23519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0" dirty="0" smtClean="0"/>
              <a:t>indicateurs innovants</a:t>
            </a:r>
            <a:endParaRPr lang="fr-FR" altLang="fr-FR" dirty="0">
              <a:latin typeface="Times" pitchFamily="18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292080" y="332656"/>
            <a:ext cx="3312368" cy="6139149"/>
            <a:chOff x="6266193" y="444225"/>
            <a:chExt cx="2446595" cy="5253529"/>
          </a:xfrm>
        </p:grpSpPr>
        <p:pic>
          <p:nvPicPr>
            <p:cNvPr id="13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569569">
              <a:off x="7842920" y="2632186"/>
              <a:ext cx="8001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48896" y="2492896"/>
              <a:ext cx="798735" cy="808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2" descr="sans titre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444225"/>
              <a:ext cx="1454383" cy="968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4026" y="1484784"/>
              <a:ext cx="1818762" cy="10401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4" name="ZoneTexte 13"/>
            <p:cNvSpPr txBox="1"/>
            <p:nvPr/>
          </p:nvSpPr>
          <p:spPr>
            <a:xfrm>
              <a:off x="7164288" y="2708920"/>
              <a:ext cx="1051347" cy="38499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22191" tIns="61096" rIns="122191" bIns="61096" rtlCol="0">
              <a:spAutoFit/>
            </a:bodyPr>
            <a:lstStyle/>
            <a:p>
              <a:pPr algn="ctr"/>
              <a:r>
                <a:rPr lang="fr-FR" sz="1700" dirty="0" smtClean="0"/>
                <a:t>GPRS</a:t>
              </a:r>
            </a:p>
          </p:txBody>
        </p:sp>
        <p:pic>
          <p:nvPicPr>
            <p:cNvPr id="16" name="Image 10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063" y="3744654"/>
              <a:ext cx="1014621" cy="673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88988" y="4762360"/>
              <a:ext cx="1457675" cy="927372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" name="Groupe 1"/>
            <p:cNvGrpSpPr/>
            <p:nvPr/>
          </p:nvGrpSpPr>
          <p:grpSpPr>
            <a:xfrm>
              <a:off x="6266193" y="5105827"/>
              <a:ext cx="682069" cy="591927"/>
              <a:chOff x="7444896" y="5148460"/>
              <a:chExt cx="682069" cy="591927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444896" y="5148460"/>
                <a:ext cx="682069" cy="387396"/>
              </a:xfrm>
              <a:prstGeom prst="rect">
                <a:avLst/>
              </a:prstGeom>
              <a:solidFill>
                <a:srgbClr val="F79646"/>
              </a:solidFill>
              <a:ln w="25400" cap="flat" cmpd="sng" algn="ctr">
                <a:solidFill>
                  <a:srgbClr val="F79646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0" kern="0" dirty="0" smtClean="0">
                    <a:solidFill>
                      <a:prstClr val="white"/>
                    </a:solidFill>
                    <a:latin typeface="Calibri"/>
                  </a:rPr>
                  <a:t>SOS</a:t>
                </a:r>
                <a:endParaRPr lang="fr-FR" sz="1400" b="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7995" y="5535857"/>
                <a:ext cx="418969" cy="2045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91063" y="4537695"/>
              <a:ext cx="457199" cy="472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24156" y="3497253"/>
              <a:ext cx="1134775" cy="1168576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2"/>
            <a:stretch/>
          </p:blipFill>
          <p:spPr bwMode="auto">
            <a:xfrm>
              <a:off x="6772744" y="3342398"/>
              <a:ext cx="1621061" cy="1194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935913" cy="609600"/>
          </a:xfrm>
        </p:spPr>
        <p:txBody>
          <a:bodyPr/>
          <a:lstStyle/>
          <a:p>
            <a:r>
              <a:rPr lang="fr-FR" altLang="fr-FR" dirty="0" smtClean="0">
                <a:solidFill>
                  <a:srgbClr val="3A7A8F"/>
                </a:solidFill>
              </a:rPr>
              <a:t>Une réponse à des besoins identifiés</a:t>
            </a:r>
          </a:p>
        </p:txBody>
      </p:sp>
      <p:sp>
        <p:nvSpPr>
          <p:cNvPr id="1126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smtClean="0">
                <a:solidFill>
                  <a:srgbClr val="3A7A8F"/>
                </a:solidFill>
              </a:rPr>
              <a:t> &gt;</a:t>
            </a:r>
            <a:r>
              <a:rPr lang="fr-FR" altLang="fr-FR" sz="1000" smtClean="0"/>
              <a:t> </a:t>
            </a:r>
            <a:fld id="{977D4CD9-B5DF-4F7B-ABC8-4F8E4B7EA4B1}" type="slidenum">
              <a:rPr lang="fr-FR" altLang="fr-FR" sz="1000" b="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fr-FR" altLang="fr-FR" sz="1000" smtClean="0"/>
          </a:p>
        </p:txBody>
      </p:sp>
      <p:sp>
        <p:nvSpPr>
          <p:cNvPr id="1126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81000" y="6308725"/>
            <a:ext cx="4119563" cy="244475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dirty="0" smtClean="0"/>
              <a:t>DAT/GDO/BRE/REN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1000" b="0" dirty="0" smtClean="0"/>
              <a:t>Mardi 29 mai 2018</a:t>
            </a:r>
            <a:endParaRPr lang="fr-FR" altLang="fr-FR" sz="1050" dirty="0">
              <a:latin typeface="Times" panose="02020603050405020304" pitchFamily="18" charset="0"/>
            </a:endParaRPr>
          </a:p>
          <a:p>
            <a:pPr>
              <a:defRPr/>
            </a:pPr>
            <a:endParaRPr lang="fr-FR" sz="1000" b="0" dirty="0" smtClean="0"/>
          </a:p>
        </p:txBody>
      </p:sp>
      <p:pic>
        <p:nvPicPr>
          <p:cNvPr id="17" name="Image 16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91" y="2781275"/>
            <a:ext cx="3338513" cy="2447925"/>
          </a:xfrm>
          <a:prstGeom prst="rect">
            <a:avLst/>
          </a:prstGeom>
        </p:spPr>
      </p:pic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323528" y="975618"/>
            <a:ext cx="6192688" cy="4757638"/>
          </a:xfrm>
        </p:spPr>
        <p:txBody>
          <a:bodyPr/>
          <a:lstStyle/>
          <a:p>
            <a:r>
              <a:rPr lang="fr-FR" dirty="0" smtClean="0"/>
              <a:t>Actualité récente (sécheresse été 2017, inondation hiver début 2018)</a:t>
            </a:r>
          </a:p>
          <a:p>
            <a:pPr lvl="1"/>
            <a:endParaRPr lang="fr-FR" dirty="0"/>
          </a:p>
          <a:p>
            <a:pPr lvl="0"/>
            <a:r>
              <a:rPr lang="fr-FR" altLang="fr-FR" dirty="0" smtClean="0"/>
              <a:t>Demandes</a:t>
            </a:r>
            <a:br>
              <a:rPr lang="fr-FR" altLang="fr-FR" dirty="0" smtClean="0"/>
            </a:br>
            <a:r>
              <a:rPr lang="fr-FR" altLang="fr-FR" dirty="0" smtClean="0"/>
              <a:t>de partenaires :</a:t>
            </a:r>
          </a:p>
          <a:p>
            <a:pPr lvl="1"/>
            <a:r>
              <a:rPr lang="fr-FR" altLang="fr-FR" dirty="0" smtClean="0"/>
              <a:t>DREAL</a:t>
            </a:r>
          </a:p>
          <a:p>
            <a:pPr lvl="1"/>
            <a:r>
              <a:rPr lang="fr-FR" altLang="fr-FR" dirty="0" smtClean="0"/>
              <a:t>DDT(M)</a:t>
            </a:r>
          </a:p>
          <a:p>
            <a:pPr lvl="1"/>
            <a:r>
              <a:rPr lang="fr-FR" altLang="fr-FR" dirty="0" smtClean="0"/>
              <a:t>SPC</a:t>
            </a:r>
          </a:p>
          <a:p>
            <a:pPr lvl="1"/>
            <a:r>
              <a:rPr lang="fr-FR" altLang="fr-FR" dirty="0" smtClean="0"/>
              <a:t>Agences Eau</a:t>
            </a:r>
          </a:p>
          <a:p>
            <a:pPr lvl="1"/>
            <a:r>
              <a:rPr lang="fr-FR" altLang="fr-FR" dirty="0" smtClean="0"/>
              <a:t>Régions</a:t>
            </a:r>
            <a:endParaRPr lang="fr-FR" altLang="fr-FR" dirty="0"/>
          </a:p>
          <a:p>
            <a:pPr lvl="1"/>
            <a:r>
              <a:rPr lang="fr-FR" altLang="fr-FR" dirty="0" err="1" smtClean="0"/>
              <a:t>Départ</a:t>
            </a:r>
            <a:r>
              <a:rPr lang="fr-FR" altLang="fr-FR" baseline="30000" dirty="0" err="1" smtClean="0"/>
              <a:t>ts</a:t>
            </a:r>
            <a:endParaRPr lang="fr-FR" altLang="fr-FR" baseline="30000" dirty="0"/>
          </a:p>
          <a:p>
            <a:pPr lvl="1"/>
            <a:r>
              <a:rPr lang="fr-FR" altLang="fr-FR" dirty="0"/>
              <a:t>EPCI</a:t>
            </a:r>
          </a:p>
          <a:p>
            <a:pPr lvl="1"/>
            <a:r>
              <a:rPr lang="fr-FR" altLang="fr-FR" dirty="0"/>
              <a:t>Presse</a:t>
            </a:r>
          </a:p>
          <a:p>
            <a:pPr lvl="1"/>
            <a:r>
              <a:rPr lang="fr-FR" altLang="fr-FR" dirty="0"/>
              <a:t>Industriels…</a:t>
            </a:r>
          </a:p>
        </p:txBody>
      </p:sp>
      <p:pic>
        <p:nvPicPr>
          <p:cNvPr id="21" name="Picture 2"/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840" y="2148977"/>
            <a:ext cx="2088232" cy="1496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90432" y="969705"/>
            <a:ext cx="3048000" cy="1811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98256" y="5229200"/>
            <a:ext cx="2522216" cy="136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9792" y="3759249"/>
            <a:ext cx="3195022" cy="285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2699792" y="6207695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PROPLUVIA</a:t>
            </a:r>
            <a:br>
              <a:rPr lang="fr-FR" dirty="0" smtClean="0"/>
            </a:br>
            <a:r>
              <a:rPr lang="fr-FR" dirty="0" smtClean="0"/>
              <a:t>Carte </a:t>
            </a:r>
            <a:r>
              <a:rPr lang="fr-FR" dirty="0"/>
              <a:t>des arrêtés au </a:t>
            </a:r>
            <a:r>
              <a:rPr lang="fr-FR" dirty="0" smtClean="0"/>
              <a:t>12/07/2017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118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935913" cy="609600"/>
          </a:xfrm>
        </p:spPr>
        <p:txBody>
          <a:bodyPr/>
          <a:lstStyle/>
          <a:p>
            <a:r>
              <a:rPr lang="fr-FR" altLang="fr-FR" dirty="0" smtClean="0">
                <a:solidFill>
                  <a:srgbClr val="3A7A8F"/>
                </a:solidFill>
              </a:rPr>
              <a:t>Un travail collaboratif</a:t>
            </a:r>
          </a:p>
        </p:txBody>
      </p:sp>
      <p:sp>
        <p:nvSpPr>
          <p:cNvPr id="1126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smtClean="0">
                <a:solidFill>
                  <a:srgbClr val="3A7A8F"/>
                </a:solidFill>
              </a:rPr>
              <a:t> &gt;</a:t>
            </a:r>
            <a:r>
              <a:rPr lang="fr-FR" altLang="fr-FR" sz="1000" smtClean="0"/>
              <a:t> </a:t>
            </a:r>
            <a:fld id="{977D4CD9-B5DF-4F7B-ABC8-4F8E4B7EA4B1}" type="slidenum">
              <a:rPr lang="fr-FR" altLang="fr-FR" sz="1000" b="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fr-FR" altLang="fr-FR" sz="1000" smtClean="0"/>
          </a:p>
        </p:txBody>
      </p:sp>
      <p:sp>
        <p:nvSpPr>
          <p:cNvPr id="1126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81000" y="6308725"/>
            <a:ext cx="4119563" cy="244475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dirty="0" smtClean="0"/>
              <a:t>DAT/GDO/BRE/REN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1000" b="0" dirty="0" smtClean="0"/>
              <a:t>Mardi 29 mai 2018</a:t>
            </a:r>
            <a:endParaRPr lang="fr-FR" altLang="fr-FR" sz="1050" dirty="0">
              <a:latin typeface="Times" panose="02020603050405020304" pitchFamily="18" charset="0"/>
            </a:endParaRPr>
          </a:p>
          <a:p>
            <a:pPr>
              <a:defRPr/>
            </a:pPr>
            <a:endParaRPr lang="fr-FR" sz="1000" b="0" dirty="0" smtClean="0"/>
          </a:p>
        </p:txBody>
      </p:sp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467544" y="1158874"/>
            <a:ext cx="5040560" cy="493442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fr-FR" sz="2000" b="0" dirty="0" smtClean="0"/>
              <a:t>projet </a:t>
            </a:r>
            <a:r>
              <a:rPr lang="fr-FR" sz="2000" b="0" dirty="0"/>
              <a:t>de </a:t>
            </a:r>
            <a:r>
              <a:rPr lang="fr-FR" sz="2000" b="0" dirty="0" smtClean="0"/>
              <a:t>recherche et </a:t>
            </a:r>
            <a:r>
              <a:rPr lang="fr-FR" sz="2000" b="0" dirty="0"/>
              <a:t>développement </a:t>
            </a:r>
            <a:r>
              <a:rPr lang="fr-FR" sz="2000" b="0" dirty="0" smtClean="0"/>
              <a:t>interne BRGM (piloté </a:t>
            </a:r>
            <a:r>
              <a:rPr lang="fr-FR" sz="2000" b="0" dirty="0"/>
              <a:t>par DAT/BRE)</a:t>
            </a:r>
            <a:endParaRPr lang="fr-FR" sz="2000" b="0" dirty="0" smtClean="0"/>
          </a:p>
          <a:p>
            <a:pPr>
              <a:spcBef>
                <a:spcPts val="1200"/>
              </a:spcBef>
            </a:pPr>
            <a:r>
              <a:rPr lang="fr-FR" altLang="fr-FR" sz="2000" b="0" dirty="0"/>
              <a:t>budget </a:t>
            </a:r>
            <a:r>
              <a:rPr lang="fr-FR" altLang="fr-FR" sz="2000" b="0" dirty="0" smtClean="0"/>
              <a:t>158 k€ HT sur </a:t>
            </a:r>
            <a:r>
              <a:rPr lang="fr-FR" sz="2000" b="0" dirty="0" smtClean="0"/>
              <a:t>3 </a:t>
            </a:r>
            <a:r>
              <a:rPr lang="fr-FR" sz="2000" b="0" dirty="0"/>
              <a:t>ans  </a:t>
            </a:r>
            <a:r>
              <a:rPr lang="fr-FR" sz="2000" b="0" dirty="0" smtClean="0"/>
              <a:t>        (</a:t>
            </a:r>
            <a:r>
              <a:rPr lang="fr-FR" sz="2000" b="0" dirty="0"/>
              <a:t>2015-2016-2017</a:t>
            </a:r>
            <a:r>
              <a:rPr lang="fr-FR" sz="2000" b="0" dirty="0" smtClean="0"/>
              <a:t>)</a:t>
            </a:r>
            <a:br>
              <a:rPr lang="fr-FR" sz="2000" b="0" dirty="0" smtClean="0"/>
            </a:br>
            <a:r>
              <a:rPr lang="fr-FR" altLang="fr-FR" sz="2000" b="0" dirty="0"/>
              <a:t>budget </a:t>
            </a:r>
            <a:r>
              <a:rPr lang="fr-FR" altLang="fr-FR" sz="2000" b="0" dirty="0" smtClean="0"/>
              <a:t>global </a:t>
            </a:r>
            <a:r>
              <a:rPr lang="fr-FR" sz="2000" b="0" dirty="0" smtClean="0"/>
              <a:t>105 k€ HT en 2018 (via 3 Directions)</a:t>
            </a:r>
            <a:endParaRPr lang="fr-FR" sz="2000" b="0" dirty="0"/>
          </a:p>
          <a:p>
            <a:pPr>
              <a:spcBef>
                <a:spcPts val="1200"/>
              </a:spcBef>
            </a:pPr>
            <a:r>
              <a:rPr lang="fr-FR" sz="2000" b="0" dirty="0" smtClean="0"/>
              <a:t>projet transverse et </a:t>
            </a:r>
            <a:r>
              <a:rPr lang="fr-FR" sz="2000" b="0" dirty="0" err="1" smtClean="0"/>
              <a:t>multi-thématiques</a:t>
            </a:r>
            <a:r>
              <a:rPr lang="fr-FR" sz="2000" b="0" dirty="0" smtClean="0"/>
              <a:t> :</a:t>
            </a:r>
          </a:p>
          <a:p>
            <a:pPr lvl="1">
              <a:spcBef>
                <a:spcPts val="600"/>
              </a:spcBef>
            </a:pPr>
            <a:r>
              <a:rPr lang="fr-FR" sz="1600" dirty="0"/>
              <a:t>développement informatique</a:t>
            </a:r>
          </a:p>
          <a:p>
            <a:pPr lvl="1">
              <a:spcBef>
                <a:spcPts val="600"/>
              </a:spcBef>
            </a:pPr>
            <a:r>
              <a:rPr lang="fr-FR" sz="1600" dirty="0" smtClean="0"/>
              <a:t>hydrogéologie</a:t>
            </a:r>
          </a:p>
          <a:p>
            <a:pPr lvl="1">
              <a:spcBef>
                <a:spcPts val="600"/>
              </a:spcBef>
            </a:pPr>
            <a:r>
              <a:rPr lang="fr-FR" sz="1600" dirty="0" smtClean="0"/>
              <a:t>modélisation</a:t>
            </a:r>
          </a:p>
          <a:p>
            <a:pPr lvl="1">
              <a:spcBef>
                <a:spcPts val="600"/>
              </a:spcBef>
            </a:pPr>
            <a:r>
              <a:rPr lang="fr-FR" sz="1600" dirty="0" smtClean="0"/>
              <a:t>capteurs</a:t>
            </a:r>
          </a:p>
          <a:p>
            <a:pPr lvl="1">
              <a:spcBef>
                <a:spcPts val="600"/>
              </a:spcBef>
            </a:pPr>
            <a:r>
              <a:rPr lang="fr-FR" sz="1600" dirty="0" smtClean="0"/>
              <a:t>interopérabilité</a:t>
            </a:r>
          </a:p>
          <a:p>
            <a:pPr lvl="1">
              <a:spcBef>
                <a:spcPts val="600"/>
              </a:spcBef>
            </a:pPr>
            <a:r>
              <a:rPr lang="fr-FR" sz="1600" dirty="0" smtClean="0"/>
              <a:t>risques…</a:t>
            </a:r>
          </a:p>
        </p:txBody>
      </p:sp>
      <p:pic>
        <p:nvPicPr>
          <p:cNvPr id="3" name="Image 2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86" y="839801"/>
            <a:ext cx="1632778" cy="726953"/>
          </a:xfrm>
          <a:prstGeom prst="rect">
            <a:avLst/>
          </a:prstGeom>
        </p:spPr>
      </p:pic>
      <p:pic>
        <p:nvPicPr>
          <p:cNvPr id="4" name="Image 3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67" y="1700808"/>
            <a:ext cx="778442" cy="101613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796136" y="5301208"/>
            <a:ext cx="24449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© BRGM - photothèque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780928"/>
            <a:ext cx="1755647" cy="1166042"/>
          </a:xfrm>
          <a:prstGeom prst="rect">
            <a:avLst/>
          </a:prstGeom>
        </p:spPr>
      </p:pic>
      <p:pic>
        <p:nvPicPr>
          <p:cNvPr id="14" name="Image 13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67328"/>
            <a:ext cx="1755648" cy="1228954"/>
          </a:xfrm>
          <a:prstGeom prst="rect">
            <a:avLst/>
          </a:prstGeom>
        </p:spPr>
      </p:pic>
      <p:pic>
        <p:nvPicPr>
          <p:cNvPr id="15" name="Image 14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67" y="3089508"/>
            <a:ext cx="1388746" cy="18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6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935913" cy="609600"/>
          </a:xfrm>
        </p:spPr>
        <p:txBody>
          <a:bodyPr/>
          <a:lstStyle/>
          <a:p>
            <a:r>
              <a:rPr lang="fr-FR" altLang="fr-FR" dirty="0" smtClean="0">
                <a:solidFill>
                  <a:srgbClr val="3A7A8F"/>
                </a:solidFill>
              </a:rPr>
              <a:t>Une implication </a:t>
            </a:r>
            <a:r>
              <a:rPr lang="fr-FR" altLang="fr-FR" dirty="0">
                <a:solidFill>
                  <a:srgbClr val="3A7A8F"/>
                </a:solidFill>
              </a:rPr>
              <a:t>régionale</a:t>
            </a:r>
            <a:endParaRPr lang="fr-FR" altLang="fr-FR" dirty="0" smtClean="0">
              <a:solidFill>
                <a:srgbClr val="3A7A8F"/>
              </a:solidFill>
            </a:endParaRPr>
          </a:p>
        </p:txBody>
      </p:sp>
      <p:sp>
        <p:nvSpPr>
          <p:cNvPr id="1126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smtClean="0">
                <a:solidFill>
                  <a:srgbClr val="3A7A8F"/>
                </a:solidFill>
              </a:rPr>
              <a:t> &gt;</a:t>
            </a:r>
            <a:r>
              <a:rPr lang="fr-FR" altLang="fr-FR" sz="1000" smtClean="0"/>
              <a:t> </a:t>
            </a:r>
            <a:fld id="{977D4CD9-B5DF-4F7B-ABC8-4F8E4B7EA4B1}" type="slidenum">
              <a:rPr lang="fr-FR" altLang="fr-FR" sz="1000" b="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fr-FR" altLang="fr-FR" sz="1000" smtClean="0"/>
          </a:p>
        </p:txBody>
      </p:sp>
      <p:sp>
        <p:nvSpPr>
          <p:cNvPr id="1126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81000" y="6308725"/>
            <a:ext cx="4119563" cy="244475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dirty="0" smtClean="0"/>
              <a:t>DAT/GDO/BRE/REN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1000" b="0" dirty="0" smtClean="0"/>
              <a:t>Mardi 29 mai 2018</a:t>
            </a:r>
            <a:endParaRPr lang="fr-FR" altLang="fr-FR" sz="1050" dirty="0">
              <a:latin typeface="Times" panose="02020603050405020304" pitchFamily="18" charset="0"/>
            </a:endParaRPr>
          </a:p>
          <a:p>
            <a:pPr>
              <a:defRPr/>
            </a:pPr>
            <a:endParaRPr lang="fr-FR" sz="1000" b="0" dirty="0" smtClean="0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67544" y="836712"/>
            <a:ext cx="8136904" cy="5256584"/>
          </a:xfrm>
        </p:spPr>
        <p:txBody>
          <a:bodyPr/>
          <a:lstStyle/>
          <a:p>
            <a:r>
              <a:rPr lang="fr-FR" b="0" dirty="0" smtClean="0"/>
              <a:t>216 modèles globaux recensés (P+ETP – Pz – Q)</a:t>
            </a:r>
          </a:p>
          <a:p>
            <a:r>
              <a:rPr lang="fr-FR" altLang="fr-FR" b="0" dirty="0" smtClean="0"/>
              <a:t>6 zones d’études retenues sur 5 régions</a:t>
            </a:r>
            <a:endParaRPr lang="fr-FR" dirty="0" smtClean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 bwMode="auto">
          <a:xfrm>
            <a:off x="5292080" y="2899538"/>
            <a:ext cx="3600400" cy="245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1800" b="0" kern="0" dirty="0" smtClean="0"/>
              <a:t>HDF, </a:t>
            </a:r>
            <a:r>
              <a:rPr lang="fr-FR" sz="1800" b="0" kern="0" dirty="0"/>
              <a:t>sécheresse (Tempo)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0" kern="0" dirty="0" smtClean="0"/>
              <a:t>HDF, </a:t>
            </a:r>
            <a:r>
              <a:rPr lang="fr-FR" sz="1800" b="0" kern="0" dirty="0"/>
              <a:t>crue (Gardénia)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0" kern="0" dirty="0" smtClean="0"/>
              <a:t>NOR, sécheresse (les 2)</a:t>
            </a:r>
            <a:endParaRPr lang="fr-FR" sz="1800" b="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0" kern="0" dirty="0"/>
              <a:t>BRE, sécheresse (Gardénia)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0" kern="0" dirty="0" smtClean="0"/>
              <a:t>GRE, sécheresse (Gardénia)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00" b="0" kern="0" dirty="0" smtClean="0"/>
              <a:t>BFC, </a:t>
            </a:r>
            <a:r>
              <a:rPr lang="fr-FR" sz="1800" b="0" kern="0" dirty="0" err="1" smtClean="0"/>
              <a:t>chg</a:t>
            </a:r>
            <a:r>
              <a:rPr lang="fr-FR" sz="1800" b="0" kern="0" baseline="30000" dirty="0" err="1" smtClean="0"/>
              <a:t>t</a:t>
            </a:r>
            <a:r>
              <a:rPr lang="fr-FR" sz="1800" b="0" kern="0" dirty="0" smtClean="0"/>
              <a:t> climat </a:t>
            </a:r>
            <a:r>
              <a:rPr lang="fr-FR" sz="1800" b="0" kern="0" dirty="0"/>
              <a:t>(Gardénia</a:t>
            </a:r>
            <a:r>
              <a:rPr lang="fr-FR" sz="1800" b="0" kern="0" dirty="0" smtClean="0"/>
              <a:t>)</a:t>
            </a:r>
            <a:endParaRPr lang="fr-FR" sz="1800" b="0" kern="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2" y="1723736"/>
            <a:ext cx="5020628" cy="508964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5496" y="4874384"/>
            <a:ext cx="1488504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b="0" dirty="0" err="1" smtClean="0"/>
              <a:t>Catillon-Fumechon</a:t>
            </a:r>
            <a:endParaRPr lang="fr-FR" sz="1000" b="0" dirty="0" smtClean="0"/>
          </a:p>
          <a:p>
            <a:r>
              <a:rPr lang="fr-FR" sz="1000" b="0" dirty="0" smtClean="0"/>
              <a:t>00807X0015/S1</a:t>
            </a:r>
          </a:p>
          <a:p>
            <a:r>
              <a:rPr lang="fr-FR" sz="1000" b="0" dirty="0"/>
              <a:t>Senlis-le-Sec</a:t>
            </a:r>
          </a:p>
          <a:p>
            <a:r>
              <a:rPr lang="fr-FR" sz="1000" b="0" dirty="0"/>
              <a:t>00471X0095/PZ2013</a:t>
            </a:r>
          </a:p>
          <a:p>
            <a:r>
              <a:rPr lang="fr-FR" sz="1000" b="0" dirty="0" err="1" smtClean="0"/>
              <a:t>Moisville</a:t>
            </a:r>
            <a:endParaRPr lang="fr-FR" sz="1000" b="0" dirty="0" smtClean="0"/>
          </a:p>
          <a:p>
            <a:r>
              <a:rPr lang="fr-FR" sz="1000" b="0" dirty="0" smtClean="0"/>
              <a:t>01805X0036/S1</a:t>
            </a:r>
          </a:p>
          <a:p>
            <a:r>
              <a:rPr lang="fr-FR" sz="1000" b="0" dirty="0"/>
              <a:t>Rostrenen</a:t>
            </a:r>
            <a:endParaRPr lang="fr-FR" sz="1000" b="0" dirty="0" smtClean="0"/>
          </a:p>
          <a:p>
            <a:r>
              <a:rPr lang="fr-FR" sz="1000" b="0" dirty="0" smtClean="0"/>
              <a:t>03124X0088/F</a:t>
            </a:r>
          </a:p>
          <a:p>
            <a:r>
              <a:rPr lang="fr-FR" sz="1000" b="0" dirty="0" err="1"/>
              <a:t>Vailly</a:t>
            </a:r>
            <a:endParaRPr lang="fr-FR" sz="1000" b="0" dirty="0" smtClean="0"/>
          </a:p>
          <a:p>
            <a:r>
              <a:rPr lang="fr-FR" sz="1000" b="0" dirty="0" smtClean="0"/>
              <a:t>02982X0028/F</a:t>
            </a:r>
          </a:p>
          <a:p>
            <a:r>
              <a:rPr lang="fr-FR" sz="1000" b="0" dirty="0" err="1"/>
              <a:t>Bourberain</a:t>
            </a:r>
            <a:endParaRPr lang="fr-FR" sz="1000" b="0" dirty="0"/>
          </a:p>
          <a:p>
            <a:r>
              <a:rPr lang="fr-FR" sz="1000" b="0" dirty="0" smtClean="0"/>
              <a:t>04398X0002/SONDAG</a:t>
            </a:r>
            <a:endParaRPr lang="fr-FR" sz="1000" b="0" dirty="0"/>
          </a:p>
        </p:txBody>
      </p:sp>
      <p:sp>
        <p:nvSpPr>
          <p:cNvPr id="10" name="ZoneTexte 9"/>
          <p:cNvSpPr txBox="1"/>
          <p:nvPr/>
        </p:nvSpPr>
        <p:spPr>
          <a:xfrm>
            <a:off x="2606478" y="6474822"/>
            <a:ext cx="2012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Mougin et al</a:t>
            </a:r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., 2017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53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007424" cy="609600"/>
          </a:xfrm>
        </p:spPr>
        <p:txBody>
          <a:bodyPr/>
          <a:lstStyle/>
          <a:p>
            <a:r>
              <a:rPr lang="fr-FR" altLang="fr-FR" dirty="0">
                <a:solidFill>
                  <a:srgbClr val="3A7A8F"/>
                </a:solidFill>
              </a:rPr>
              <a:t>Courbes souhaitées</a:t>
            </a:r>
            <a:endParaRPr lang="fr-FR" altLang="fr-FR" dirty="0" smtClean="0">
              <a:solidFill>
                <a:srgbClr val="3A7A8F"/>
              </a:solidFill>
            </a:endParaRPr>
          </a:p>
        </p:txBody>
      </p:sp>
      <p:sp>
        <p:nvSpPr>
          <p:cNvPr id="819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smtClean="0">
                <a:solidFill>
                  <a:srgbClr val="3A7A8F"/>
                </a:solidFill>
              </a:rPr>
              <a:t> &gt;</a:t>
            </a:r>
            <a:r>
              <a:rPr lang="fr-FR" altLang="fr-FR" sz="1000" smtClean="0"/>
              <a:t> </a:t>
            </a:r>
            <a:fld id="{134E3086-4D69-44E2-A092-567C597099CB}" type="slidenum">
              <a:rPr lang="fr-FR" altLang="fr-FR" sz="1000" b="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fr-FR" altLang="fr-FR" sz="1000" smtClean="0"/>
          </a:p>
        </p:txBody>
      </p:sp>
      <p:sp>
        <p:nvSpPr>
          <p:cNvPr id="819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81000" y="6308725"/>
            <a:ext cx="4119563" cy="244475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fr-FR" altLang="fr-FR" sz="1000" dirty="0"/>
              <a:t>DAT/GDO/BRE/REN – D3E/EVE – </a:t>
            </a:r>
            <a:r>
              <a:rPr lang="fr-FR" altLang="fr-FR" sz="1000" dirty="0" smtClean="0"/>
              <a:t>DISN/ISR</a:t>
            </a:r>
            <a:endParaRPr lang="fr-FR" altLang="fr-FR" sz="1000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1000" b="0" dirty="0" smtClean="0"/>
              <a:t>Mardi 29 mai 2018</a:t>
            </a:r>
            <a:endParaRPr lang="fr-FR" altLang="fr-FR" sz="1050" dirty="0">
              <a:latin typeface="Times" panose="02020603050405020304" pitchFamily="18" charset="0"/>
            </a:endParaRPr>
          </a:p>
          <a:p>
            <a:pPr>
              <a:defRPr/>
            </a:pPr>
            <a:endParaRPr lang="fr-FR" sz="1000" b="0" dirty="0" smtClean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51" y="764704"/>
            <a:ext cx="7416824" cy="48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7" y="745256"/>
            <a:ext cx="6024928" cy="4221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381000" y="260648"/>
            <a:ext cx="7143328" cy="609600"/>
          </a:xfrm>
        </p:spPr>
        <p:txBody>
          <a:bodyPr/>
          <a:lstStyle/>
          <a:p>
            <a:r>
              <a:rPr lang="fr-FR" altLang="fr-FR" dirty="0">
                <a:solidFill>
                  <a:srgbClr val="3A7A8F"/>
                </a:solidFill>
              </a:rPr>
              <a:t>Cartes souhaitées</a:t>
            </a:r>
            <a:endParaRPr lang="fr-FR" altLang="fr-FR" dirty="0" smtClean="0">
              <a:solidFill>
                <a:srgbClr val="3A7A8F"/>
              </a:solidFill>
            </a:endParaRPr>
          </a:p>
        </p:txBody>
      </p:sp>
      <p:sp>
        <p:nvSpPr>
          <p:cNvPr id="819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81000" y="6308725"/>
            <a:ext cx="4119563" cy="244475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fr-FR" altLang="fr-FR" sz="1000" dirty="0" smtClean="0">
                <a:solidFill>
                  <a:srgbClr val="000000"/>
                </a:solidFill>
              </a:rPr>
              <a:t>DAT/GDO/BRE/REN</a:t>
            </a:r>
            <a:r>
              <a:rPr lang="fr-FR" altLang="fr-FR" sz="1000" dirty="0"/>
              <a:t>– D3E/EVE – </a:t>
            </a:r>
            <a:r>
              <a:rPr lang="fr-FR" altLang="fr-FR" sz="1000" dirty="0" smtClean="0"/>
              <a:t>DISN/ISR</a:t>
            </a:r>
            <a:endParaRPr lang="fr-FR" altLang="fr-FR" sz="1000" dirty="0"/>
          </a:p>
        </p:txBody>
      </p:sp>
      <p:sp>
        <p:nvSpPr>
          <p:cNvPr id="2" name="Flèche courbée vers la gauche 1"/>
          <p:cNvSpPr/>
          <p:nvPr/>
        </p:nvSpPr>
        <p:spPr bwMode="auto">
          <a:xfrm rot="18981910">
            <a:off x="6372200" y="3426593"/>
            <a:ext cx="648072" cy="108012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4794" y="3129850"/>
            <a:ext cx="1553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Prévision</a:t>
            </a:r>
          </a:p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dans 2 mois 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19074" r="50260" b="41852"/>
          <a:stretch/>
        </p:blipFill>
        <p:spPr bwMode="auto">
          <a:xfrm>
            <a:off x="5436096" y="4581128"/>
            <a:ext cx="3552826" cy="200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1981200" cy="3048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000" dirty="0" smtClean="0">
                <a:solidFill>
                  <a:srgbClr val="3A7A8F"/>
                </a:solidFill>
              </a:rPr>
              <a:t> &gt;</a:t>
            </a:r>
            <a:r>
              <a:rPr lang="fr-FR" altLang="fr-FR" sz="1000" dirty="0" smtClean="0">
                <a:solidFill>
                  <a:srgbClr val="000000"/>
                </a:solidFill>
              </a:rPr>
              <a:t> </a:t>
            </a:r>
            <a:fld id="{134E3086-4D69-44E2-A092-567C597099CB}" type="slidenum">
              <a:rPr lang="fr-FR" altLang="fr-FR" sz="1000" b="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fr-FR" altLang="fr-FR" sz="1000" dirty="0" smtClean="0">
              <a:solidFill>
                <a:srgbClr val="000000"/>
              </a:solidFill>
            </a:endParaRP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381000" y="6553200"/>
            <a:ext cx="1905000" cy="1524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sz="1000" b="0" dirty="0" smtClean="0"/>
              <a:t>Mardi 29 mai 2018</a:t>
            </a:r>
            <a:endParaRPr lang="fr-FR" altLang="fr-FR" sz="1050" dirty="0">
              <a:latin typeface="Times" panose="02020603050405020304" pitchFamily="18" charset="0"/>
            </a:endParaRPr>
          </a:p>
          <a:p>
            <a:pPr>
              <a:defRPr/>
            </a:pPr>
            <a:endParaRPr lang="fr-FR" sz="1000" b="0" dirty="0" smtClean="0"/>
          </a:p>
        </p:txBody>
      </p:sp>
    </p:spTree>
    <p:extLst>
      <p:ext uri="{BB962C8B-B14F-4D97-AF65-F5344CB8AC3E}">
        <p14:creationId xmlns:p14="http://schemas.microsoft.com/office/powerpoint/2010/main" val="29529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BRGM">
  <a:themeElements>
    <a:clrScheme name="modèleBRG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BRG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odèleBRG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modèleBRGM">
  <a:themeElements>
    <a:clrScheme name="modèleBRGM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BRGM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modèleBRGM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.p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.p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.p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.p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.p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.p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.p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.p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.p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.p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.p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D25CDD6940214AA922C96530FB22E6" ma:contentTypeVersion="11" ma:contentTypeDescription="Crée un document." ma:contentTypeScope="" ma:versionID="cb33798a4922224820f782704c50fb22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6c785ad81dedc97355f21a65cae4cf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Date de début de planification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Date de fin de planification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 ma:readOnly="tru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9D9BEC97-F1F8-4EA3-AD0C-6BBB3660E042}">
  <ds:schemaRefs>
    <ds:schemaRef ds:uri="http://schemas.microsoft.com/sharepoint/v3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653F616-B873-46E9-B4AB-49C82DE355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\\Srv6\Applications\Communication\powerpoint\modèleBRGM.pot</Template>
  <TotalTime>1067</TotalTime>
  <Words>1399</Words>
  <Application>Microsoft Office PowerPoint</Application>
  <PresentationFormat>Affichage à l'écran (4:3)</PresentationFormat>
  <Paragraphs>258</Paragraphs>
  <Slides>25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27" baseType="lpstr">
      <vt:lpstr>modèleBRGM</vt:lpstr>
      <vt:lpstr>2_modèleBRGM</vt:lpstr>
      <vt:lpstr>Projet de développement MétéEAU des nappes   Avancement du projet    B. Mougin, J. Nicolas, H. Bessière, S. Loigerot, Y. Vigier  Réunion Aqui-Fr</vt:lpstr>
      <vt:lpstr>Le réseau piézométrique national français </vt:lpstr>
      <vt:lpstr>SWEing the groundwater data workflow</vt:lpstr>
      <vt:lpstr>Objectifs du projet</vt:lpstr>
      <vt:lpstr>Une réponse à des besoins identifiés</vt:lpstr>
      <vt:lpstr>Un travail collaboratif</vt:lpstr>
      <vt:lpstr>Une implication régionale</vt:lpstr>
      <vt:lpstr>Courbes souhaitées</vt:lpstr>
      <vt:lpstr>Cartes souhaitées</vt:lpstr>
      <vt:lpstr>The data workflow of “MétéEau des nappes”</vt:lpstr>
      <vt:lpstr>Prototype 2016 màj 2017, démonstrateur web 2018</vt:lpstr>
      <vt:lpstr>Captures d’écran du démonstrateur web</vt:lpstr>
      <vt:lpstr>Captures d’écran du démonstrateur web</vt:lpstr>
      <vt:lpstr>Captures d’écran du démonstrateur web</vt:lpstr>
      <vt:lpstr>Présentation PowerPoint</vt:lpstr>
      <vt:lpstr>Captures d’écran du démonstrateur web</vt:lpstr>
      <vt:lpstr>Captures d’écran du démonstrateur web</vt:lpstr>
      <vt:lpstr>Présentation PowerPoint</vt:lpstr>
      <vt:lpstr>Présentation PowerPoint</vt:lpstr>
      <vt:lpstr>Présentation PowerPoint</vt:lpstr>
      <vt:lpstr>Présentation PowerPoint</vt:lpstr>
      <vt:lpstr>Livrables finalisés et à venir</vt:lpstr>
      <vt:lpstr>Perspectives</vt:lpstr>
      <vt:lpstr>Présentation PowerPoint</vt:lpstr>
      <vt:lpstr>Communications interne et externe</vt:lpstr>
    </vt:vector>
  </TitlesOfParts>
  <Company>BRGM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 exemple de réalisation</dc:title>
  <dc:creator>marpeaux</dc:creator>
  <cp:lastModifiedBy>Florence Habets</cp:lastModifiedBy>
  <cp:revision>286</cp:revision>
  <cp:lastPrinted>2016-09-15T10:15:18Z</cp:lastPrinted>
  <dcterms:created xsi:type="dcterms:W3CDTF">2003-11-17T16:12:47Z</dcterms:created>
  <dcterms:modified xsi:type="dcterms:W3CDTF">2018-05-31T09:48:26Z</dcterms:modified>
</cp:coreProperties>
</file>